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3" r:id="rId3"/>
    <p:sldId id="368" r:id="rId4"/>
    <p:sldId id="457" r:id="rId5"/>
    <p:sldId id="458" r:id="rId6"/>
    <p:sldId id="459" r:id="rId7"/>
    <p:sldId id="460" r:id="rId8"/>
    <p:sldId id="461" r:id="rId9"/>
    <p:sldId id="462" r:id="rId10"/>
    <p:sldId id="463" r:id="rId11"/>
    <p:sldId id="464" r:id="rId12"/>
    <p:sldId id="466" r:id="rId13"/>
    <p:sldId id="467" r:id="rId14"/>
    <p:sldId id="468" r:id="rId15"/>
    <p:sldId id="469" r:id="rId16"/>
    <p:sldId id="470"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485" r:id="rId32"/>
    <p:sldId id="486" r:id="rId33"/>
    <p:sldId id="487" r:id="rId34"/>
    <p:sldId id="488" r:id="rId35"/>
    <p:sldId id="489" r:id="rId36"/>
    <p:sldId id="490" r:id="rId37"/>
    <p:sldId id="491" r:id="rId38"/>
    <p:sldId id="492" r:id="rId39"/>
    <p:sldId id="493" r:id="rId40"/>
    <p:sldId id="494" r:id="rId41"/>
    <p:sldId id="495" r:id="rId42"/>
    <p:sldId id="496" r:id="rId43"/>
    <p:sldId id="497" r:id="rId44"/>
    <p:sldId id="498" r:id="rId45"/>
    <p:sldId id="499" r:id="rId46"/>
    <p:sldId id="500" r:id="rId47"/>
    <p:sldId id="501" r:id="rId48"/>
    <p:sldId id="502" r:id="rId49"/>
    <p:sldId id="503" r:id="rId50"/>
    <p:sldId id="504" r:id="rId51"/>
    <p:sldId id="505" r:id="rId52"/>
    <p:sldId id="506" r:id="rId53"/>
    <p:sldId id="507" r:id="rId54"/>
    <p:sldId id="508" r:id="rId55"/>
    <p:sldId id="509" r:id="rId56"/>
    <p:sldId id="510" r:id="rId57"/>
    <p:sldId id="511" r:id="rId58"/>
    <p:sldId id="512" r:id="rId59"/>
    <p:sldId id="513" r:id="rId60"/>
    <p:sldId id="514" r:id="rId61"/>
    <p:sldId id="515" r:id="rId62"/>
    <p:sldId id="517" r:id="rId63"/>
    <p:sldId id="516"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EB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86" d="100"/>
          <a:sy n="86" d="100"/>
        </p:scale>
        <p:origin x="514" y="67"/>
      </p:cViewPr>
      <p:guideLst>
        <p:guide orient="horz" pos="2186"/>
        <p:guide pos="446"/>
        <p:guide pos="719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32951" y="32952"/>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5"/>
          <p:cNvSpPr>
            <a:spLocks noGrp="1" noChangeArrowheads="1"/>
          </p:cNvSpPr>
          <p:nvPr>
            <p:ph type="sldNum" sz="quarter" idx="10"/>
          </p:nvPr>
        </p:nvSpPr>
        <p:spPr/>
        <p:txBody>
          <a:bodyPr/>
          <a:lstStyle>
            <a:lvl1pPr>
              <a:defRPr/>
            </a:lvl1pPr>
          </a:lstStyle>
          <a:p>
            <a:pPr>
              <a:defRPr/>
            </a:pPr>
            <a:fld id="{770CB7A5-5FE8-4257-9269-FBB8495D2706}" type="slidenum">
              <a:rPr lang="ko-KR" altLang="en-US"/>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8D7A-2995-495E-9A2A-B137F9CACD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135C-D794-4B70-AFAB-159D2306CD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2.xml"/><Relationship Id="rId2" Type="http://schemas.openxmlformats.org/officeDocument/2006/relationships/image" Target="../media/image5.w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468385" y="1184256"/>
            <a:ext cx="9255229" cy="3006743"/>
            <a:chOff x="1468385" y="1184256"/>
            <a:chExt cx="9255229" cy="3006743"/>
          </a:xfrm>
        </p:grpSpPr>
        <p:pic>
          <p:nvPicPr>
            <p:cNvPr id="5" name="图片 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479" t="20556" r="9479" b="42840"/>
            <a:stretch>
              <a:fillRect/>
            </a:stretch>
          </p:blipFill>
          <p:spPr>
            <a:xfrm>
              <a:off x="1468385" y="1184256"/>
              <a:ext cx="9255229" cy="3006743"/>
            </a:xfrm>
            <a:prstGeom prst="rect">
              <a:avLst/>
            </a:prstGeom>
          </p:spPr>
        </p:pic>
        <p:sp>
          <p:nvSpPr>
            <p:cNvPr id="3" name="矩形 2"/>
            <p:cNvSpPr/>
            <p:nvPr/>
          </p:nvSpPr>
          <p:spPr>
            <a:xfrm>
              <a:off x="2270666" y="2629441"/>
              <a:ext cx="7898316" cy="830997"/>
            </a:xfrm>
            <a:prstGeom prst="rect">
              <a:avLst/>
            </a:prstGeom>
          </p:spPr>
          <p:txBody>
            <a:bodyPr wrap="none">
              <a:spAutoFit/>
            </a:bodyPr>
            <a:lstStyle/>
            <a:p>
              <a:pPr algn="ctr" eaLnBrk="0" hangingPunct="0"/>
              <a:r>
                <a:rPr lang="zh-CN" altLang="en-US" sz="4800" b="1" dirty="0">
                  <a:solidFill>
                    <a:schemeClr val="bg1"/>
                  </a:solidFill>
                  <a:effectLst>
                    <a:outerShdw blurRad="38100" dist="38100" dir="2700000" algn="tl">
                      <a:srgbClr val="000000">
                        <a:alpha val="43137"/>
                      </a:srgbClr>
                    </a:outerShdw>
                  </a:effectLst>
                </a:rPr>
                <a:t>第</a:t>
              </a:r>
              <a:r>
                <a:rPr lang="en-US" altLang="zh-CN" sz="4800" b="1" dirty="0">
                  <a:solidFill>
                    <a:schemeClr val="bg1"/>
                  </a:solidFill>
                  <a:effectLst>
                    <a:outerShdw blurRad="38100" dist="38100" dir="2700000" algn="tl">
                      <a:srgbClr val="000000">
                        <a:alpha val="43137"/>
                      </a:srgbClr>
                    </a:outerShdw>
                  </a:effectLst>
                </a:rPr>
                <a:t>1</a:t>
              </a:r>
              <a:r>
                <a:rPr lang="zh-CN" altLang="en-US" sz="4800" b="1" dirty="0">
                  <a:solidFill>
                    <a:schemeClr val="bg1"/>
                  </a:solidFill>
                  <a:effectLst>
                    <a:outerShdw blurRad="38100" dist="38100" dir="2700000" algn="tl">
                      <a:srgbClr val="000000">
                        <a:alpha val="43137"/>
                      </a:srgbClr>
                    </a:outerShdw>
                  </a:effectLst>
                </a:rPr>
                <a:t>次课 面向对象方法（</a:t>
              </a:r>
              <a:r>
                <a:rPr lang="en-US" altLang="zh-CN" sz="4800" b="1" dirty="0">
                  <a:solidFill>
                    <a:schemeClr val="bg1"/>
                  </a:solidFill>
                  <a:effectLst>
                    <a:outerShdw blurRad="38100" dist="38100" dir="2700000" algn="tl">
                      <a:srgbClr val="000000">
                        <a:alpha val="43137"/>
                      </a:srgbClr>
                    </a:outerShdw>
                  </a:effectLst>
                </a:rPr>
                <a:t>1</a:t>
              </a:r>
              <a:r>
                <a:rPr lang="zh-CN" altLang="en-US" sz="4800" b="1" dirty="0">
                  <a:solidFill>
                    <a:schemeClr val="bg1"/>
                  </a:solidFill>
                  <a:effectLst>
                    <a:outerShdw blurRad="38100" dist="38100" dir="2700000" algn="tl">
                      <a:srgbClr val="000000">
                        <a:alpha val="43137"/>
                      </a:srgbClr>
                    </a:outerShdw>
                  </a:effectLst>
                </a:rPr>
                <a:t>）</a:t>
              </a:r>
              <a:endParaRPr lang="zh-CN" altLang="en-US" sz="4800" b="1" dirty="0">
                <a:solidFill>
                  <a:schemeClr val="bg1"/>
                </a:solidFill>
                <a:effectLst>
                  <a:outerShdw blurRad="38100" dist="38100" dir="2700000" algn="tl">
                    <a:srgbClr val="000000">
                      <a:alpha val="43137"/>
                    </a:srgbClr>
                  </a:outerShdw>
                </a:effectLst>
              </a:endParaRPr>
            </a:p>
          </p:txBody>
        </p:sp>
      </p:grpSp>
      <p:sp>
        <p:nvSpPr>
          <p:cNvPr id="7" name="矩形 6"/>
          <p:cNvSpPr/>
          <p:nvPr/>
        </p:nvSpPr>
        <p:spPr>
          <a:xfrm>
            <a:off x="32951" y="32952"/>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7" name="矩形 36"/>
          <p:cNvSpPr/>
          <p:nvPr/>
        </p:nvSpPr>
        <p:spPr>
          <a:xfrm>
            <a:off x="708221" y="1630985"/>
            <a:ext cx="1289135"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．封装</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03" name="组合 102"/>
          <p:cNvGrpSpPr/>
          <p:nvPr/>
        </p:nvGrpSpPr>
        <p:grpSpPr>
          <a:xfrm>
            <a:off x="1265135" y="3078005"/>
            <a:ext cx="9653500" cy="3183318"/>
            <a:chOff x="5960125" y="2504386"/>
            <a:chExt cx="5179022" cy="2756474"/>
          </a:xfrm>
        </p:grpSpPr>
        <p:grpSp>
          <p:nvGrpSpPr>
            <p:cNvPr id="104" name="组合 103"/>
            <p:cNvGrpSpPr/>
            <p:nvPr/>
          </p:nvGrpSpPr>
          <p:grpSpPr>
            <a:xfrm>
              <a:off x="5960125" y="2504386"/>
              <a:ext cx="5179022" cy="2756474"/>
              <a:chOff x="1584402" y="1903846"/>
              <a:chExt cx="9062674" cy="3823037"/>
            </a:xfrm>
          </p:grpSpPr>
          <p:grpSp>
            <p:nvGrpSpPr>
              <p:cNvPr id="106" name="组合 105"/>
              <p:cNvGrpSpPr/>
              <p:nvPr/>
            </p:nvGrpSpPr>
            <p:grpSpPr>
              <a:xfrm>
                <a:off x="1584402" y="3589771"/>
                <a:ext cx="9062674" cy="2137112"/>
                <a:chOff x="1584402" y="3589771"/>
                <a:chExt cx="9062674" cy="2137112"/>
              </a:xfrm>
            </p:grpSpPr>
            <p:sp>
              <p:nvSpPr>
                <p:cNvPr id="117" name="任意多边形: 形状 11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梯形 11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 name="梯形 11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0" name="梯形 4"/>
                <p:cNvSpPr/>
                <p:nvPr/>
              </p:nvSpPr>
              <p:spPr>
                <a:xfrm rot="2797576"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 name="椭圆 12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任意多边形: 形状 12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3" name="任意多边形: 形状 12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任意多边形: 形状 12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任意多边形: 形状 12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7" name="组合 106"/>
              <p:cNvGrpSpPr/>
              <p:nvPr/>
            </p:nvGrpSpPr>
            <p:grpSpPr>
              <a:xfrm flipH="1" flipV="1">
                <a:off x="1584402" y="1903846"/>
                <a:ext cx="9062674" cy="2137112"/>
                <a:chOff x="1584402" y="3589771"/>
                <a:chExt cx="9062674" cy="2137112"/>
              </a:xfrm>
            </p:grpSpPr>
            <p:sp>
              <p:nvSpPr>
                <p:cNvPr id="108" name="任意多边形: 形状 107"/>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9" name="梯形 108"/>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梯形 109"/>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 name="梯形 4"/>
                <p:cNvSpPr/>
                <p:nvPr/>
              </p:nvSpPr>
              <p:spPr>
                <a:xfrm rot="2589966" flipV="1">
                  <a:off x="1594720" y="5385982"/>
                  <a:ext cx="359984" cy="8265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2" name="椭圆 111"/>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 name="任意多边形: 形状 112"/>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4" name="任意多边形: 形状 113"/>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 name="任意多边形: 形状 11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任意多边形: 形状 11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105" name="矩形 104"/>
            <p:cNvSpPr/>
            <p:nvPr/>
          </p:nvSpPr>
          <p:spPr>
            <a:xfrm>
              <a:off x="6395161" y="2900209"/>
              <a:ext cx="4552163" cy="1998806"/>
            </a:xfrm>
            <a:prstGeom prst="rect">
              <a:avLst/>
            </a:prstGeom>
          </p:spPr>
          <p:txBody>
            <a:bodyPr wrap="square">
              <a:spAutoFit/>
            </a:bodyPr>
            <a:lstStyle/>
            <a:p>
              <a:pPr marL="457200" indent="-457200">
                <a:lnSpc>
                  <a:spcPct val="120000"/>
                </a:lnSpc>
                <a:buFont typeface="+mj-lt"/>
                <a:buAutoNum type="arabicPeriod"/>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有一个清晰的边界。</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20000"/>
                </a:lnSpc>
                <a:buFont typeface="+mj-lt"/>
                <a:buAutoNum type="arabicPeriod"/>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有确定的接口。这些接口就是对象可以接收的消息，只能通过向对象发送消息来使用它们。</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20000"/>
                </a:lnSpc>
                <a:buFont typeface="+mj-lt"/>
                <a:buAutoNum type="arabicPeriod"/>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受保护的内部实现。实现对象功能的细节不能在该对象的类的范围外访问。</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6" name="Rectangle 3"/>
          <p:cNvSpPr txBox="1">
            <a:spLocks noChangeArrowheads="1"/>
          </p:cNvSpPr>
          <p:nvPr/>
        </p:nvSpPr>
        <p:spPr>
          <a:xfrm>
            <a:off x="782196" y="2128941"/>
            <a:ext cx="10136439" cy="94906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Clr>
                <a:srgbClr val="7030A0"/>
              </a:buClr>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封装就是将对象的属性和方法结合起来，构成一个独立的实体，对外屏蔽其内部细节。对象具有封装性的条件如下：</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zh-CN" altLang="zh-CN" sz="16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wipe(left)">
                                      <p:cBhvr>
                                        <p:cTn id="15" dur="500"/>
                                        <p:tgtEl>
                                          <p:spTgt spid="12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wipe(left)">
                                      <p:cBhvr>
                                        <p:cTn id="19"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7" name="矩形 36"/>
          <p:cNvSpPr/>
          <p:nvPr/>
        </p:nvSpPr>
        <p:spPr>
          <a:xfrm>
            <a:off x="708221" y="1630985"/>
            <a:ext cx="1289135"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．继承</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4" name="组合 93"/>
          <p:cNvGrpSpPr/>
          <p:nvPr/>
        </p:nvGrpSpPr>
        <p:grpSpPr>
          <a:xfrm>
            <a:off x="2184916" y="2316903"/>
            <a:ext cx="8730132" cy="4194652"/>
            <a:chOff x="2184915" y="2512645"/>
            <a:chExt cx="9334635" cy="3764822"/>
          </a:xfrm>
        </p:grpSpPr>
        <p:sp>
          <p:nvSpPr>
            <p:cNvPr id="95"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Rectangle 3"/>
            <p:cNvSpPr txBox="1">
              <a:spLocks noChangeArrowheads="1"/>
            </p:cNvSpPr>
            <p:nvPr/>
          </p:nvSpPr>
          <p:spPr>
            <a:xfrm>
              <a:off x="2438918" y="2555579"/>
              <a:ext cx="8826628" cy="3721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继承是子类自动地共享父类中的属性和方法的机制。通过在不同程度上运用抽象的原则，可以得到较一般的类</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父类和较特殊的类</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子类，子类继承父类的属性和方法。面向对象方法支持对这种继承关系的描述和实现，从而简化系统的构造过程。</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left)">
                                      <p:cBhvr>
                                        <p:cTn id="15"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97" name="矩形 96"/>
          <p:cNvSpPr/>
          <p:nvPr/>
        </p:nvSpPr>
        <p:spPr>
          <a:xfrm>
            <a:off x="1008130" y="2025628"/>
            <a:ext cx="5222341" cy="1421928"/>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右图类的继承层次结构示意图，图中的箭头表示类的继承关系。继承有三种方式：</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8" name="组合 117"/>
          <p:cNvGrpSpPr/>
          <p:nvPr/>
        </p:nvGrpSpPr>
        <p:grpSpPr>
          <a:xfrm>
            <a:off x="803039" y="3762372"/>
            <a:ext cx="1745653" cy="1733461"/>
            <a:chOff x="6337794" y="4010024"/>
            <a:chExt cx="1745653" cy="1733461"/>
          </a:xfrm>
        </p:grpSpPr>
        <p:grpSp>
          <p:nvGrpSpPr>
            <p:cNvPr id="119" name="组合 118"/>
            <p:cNvGrpSpPr/>
            <p:nvPr/>
          </p:nvGrpSpPr>
          <p:grpSpPr>
            <a:xfrm>
              <a:off x="6337794" y="4010024"/>
              <a:ext cx="1745653" cy="1733461"/>
              <a:chOff x="5353747" y="2778516"/>
              <a:chExt cx="1456483" cy="1446310"/>
            </a:xfrm>
            <a:solidFill>
              <a:srgbClr val="0070C0"/>
            </a:solidFill>
          </p:grpSpPr>
          <p:sp>
            <p:nvSpPr>
              <p:cNvPr id="121" name="任意多边形: 形状 120"/>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任意多边形: 形状 121"/>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3" name="圆: 空心 122"/>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0" name="矩形 119"/>
            <p:cNvSpPr/>
            <p:nvPr/>
          </p:nvSpPr>
          <p:spPr>
            <a:xfrm>
              <a:off x="6590579" y="4332716"/>
              <a:ext cx="1338828" cy="1200329"/>
            </a:xfrm>
            <a:prstGeom prst="rect">
              <a:avLst/>
            </a:prstGeom>
          </p:spPr>
          <p:txBody>
            <a:bodyPr wrap="none">
              <a:spAutoFit/>
            </a:bodyPr>
            <a:lstStyle/>
            <a:p>
              <a:pPr algn="ctr"/>
              <a:r>
                <a:rPr lang="zh-CN" altLang="en-US"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单继承：</a:t>
              </a: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一个子类仅</a:t>
              </a: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有一个父类</a:t>
              </a: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的继承。</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4" name="组合 123"/>
          <p:cNvGrpSpPr/>
          <p:nvPr/>
        </p:nvGrpSpPr>
        <p:grpSpPr>
          <a:xfrm>
            <a:off x="2867268" y="3819474"/>
            <a:ext cx="1923816" cy="1733461"/>
            <a:chOff x="6298086" y="4010024"/>
            <a:chExt cx="1923816" cy="1733461"/>
          </a:xfrm>
        </p:grpSpPr>
        <p:grpSp>
          <p:nvGrpSpPr>
            <p:cNvPr id="125" name="组合 124"/>
            <p:cNvGrpSpPr/>
            <p:nvPr/>
          </p:nvGrpSpPr>
          <p:grpSpPr>
            <a:xfrm>
              <a:off x="6337794" y="4010024"/>
              <a:ext cx="1745653" cy="1733461"/>
              <a:chOff x="5353747" y="2778516"/>
              <a:chExt cx="1456483" cy="1446310"/>
            </a:xfrm>
            <a:solidFill>
              <a:srgbClr val="0070C0"/>
            </a:solidFill>
          </p:grpSpPr>
          <p:sp>
            <p:nvSpPr>
              <p:cNvPr id="127" name="任意多边形: 形状 126"/>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8" name="任意多边形: 形状 127"/>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9" name="圆: 空心 128"/>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6" name="矩形 125"/>
            <p:cNvSpPr/>
            <p:nvPr/>
          </p:nvSpPr>
          <p:spPr>
            <a:xfrm>
              <a:off x="6298086" y="4273353"/>
              <a:ext cx="1923816" cy="1200329"/>
            </a:xfrm>
            <a:prstGeom prst="rect">
              <a:avLst/>
            </a:prstGeom>
          </p:spPr>
          <p:txBody>
            <a:bodyPr wrap="square">
              <a:spAutoFit/>
            </a:bodyPr>
            <a:lstStyle/>
            <a:p>
              <a:pPr algn="ctr"/>
              <a:r>
                <a:rPr lang="zh-CN" altLang="en-US"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多继承：</a:t>
              </a: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一个子类有</a:t>
              </a: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多于一个父</a:t>
              </a: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类的继承。</a:t>
              </a:r>
              <a:endParaRPr lang="zh-CN" altLang="en-US"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0" name="组合 129"/>
          <p:cNvGrpSpPr/>
          <p:nvPr/>
        </p:nvGrpSpPr>
        <p:grpSpPr>
          <a:xfrm>
            <a:off x="4844917" y="3848024"/>
            <a:ext cx="1745653" cy="1733461"/>
            <a:chOff x="6337794" y="4010024"/>
            <a:chExt cx="1745653" cy="1733461"/>
          </a:xfrm>
        </p:grpSpPr>
        <p:grpSp>
          <p:nvGrpSpPr>
            <p:cNvPr id="131" name="组合 130"/>
            <p:cNvGrpSpPr/>
            <p:nvPr/>
          </p:nvGrpSpPr>
          <p:grpSpPr>
            <a:xfrm>
              <a:off x="6337794" y="4010024"/>
              <a:ext cx="1745653" cy="1733461"/>
              <a:chOff x="5353747" y="2778516"/>
              <a:chExt cx="1456483" cy="1446310"/>
            </a:xfrm>
            <a:solidFill>
              <a:srgbClr val="0070C0"/>
            </a:solidFill>
          </p:grpSpPr>
          <p:sp>
            <p:nvSpPr>
              <p:cNvPr id="133" name="任意多边形: 形状 132"/>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4" name="任意多边形: 形状 133"/>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5" name="圆: 空心 134"/>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32" name="矩形 131"/>
            <p:cNvSpPr/>
            <p:nvPr/>
          </p:nvSpPr>
          <p:spPr>
            <a:xfrm>
              <a:off x="6646129" y="4423859"/>
              <a:ext cx="1298068" cy="923330"/>
            </a:xfrm>
            <a:prstGeom prst="rect">
              <a:avLst/>
            </a:prstGeom>
          </p:spPr>
          <p:txBody>
            <a:bodyPr wrap="square">
              <a:spAutoFit/>
            </a:bodyPr>
            <a:lstStyle/>
            <a:p>
              <a:pPr algn="ctr"/>
              <a:r>
                <a:rPr lang="zh-CN" altLang="en-US"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多重继承：继承具有传递性。</a:t>
              </a:r>
              <a:endParaRPr lang="zh-CN" altLang="en-US"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 name="Group 3"/>
          <p:cNvGrpSpPr/>
          <p:nvPr/>
        </p:nvGrpSpPr>
        <p:grpSpPr>
          <a:xfrm>
            <a:off x="6866792" y="1078263"/>
            <a:ext cx="4808652" cy="4888962"/>
            <a:chOff x="6866792" y="1078263"/>
            <a:chExt cx="4808652" cy="4888962"/>
          </a:xfrm>
        </p:grpSpPr>
        <p:cxnSp>
          <p:nvCxnSpPr>
            <p:cNvPr id="117" name="直接连接符 116"/>
            <p:cNvCxnSpPr/>
            <p:nvPr/>
          </p:nvCxnSpPr>
          <p:spPr>
            <a:xfrm>
              <a:off x="6866792" y="2249294"/>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8356158" y="1078263"/>
              <a:ext cx="1808120" cy="787859"/>
              <a:chOff x="8776996" y="1078263"/>
              <a:chExt cx="839752" cy="787859"/>
            </a:xfrm>
          </p:grpSpPr>
          <p:sp>
            <p:nvSpPr>
              <p:cNvPr id="2" name="矩形 1"/>
              <p:cNvSpPr/>
              <p:nvPr/>
            </p:nvSpPr>
            <p:spPr>
              <a:xfrm>
                <a:off x="8776996" y="1078263"/>
                <a:ext cx="839752" cy="7878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7" name="矩形 136"/>
              <p:cNvSpPr/>
              <p:nvPr/>
            </p:nvSpPr>
            <p:spPr>
              <a:xfrm>
                <a:off x="8776996" y="1078263"/>
                <a:ext cx="839752" cy="3212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交通工具</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8" name="组合 137"/>
            <p:cNvGrpSpPr/>
            <p:nvPr/>
          </p:nvGrpSpPr>
          <p:grpSpPr>
            <a:xfrm>
              <a:off x="7873570" y="2449864"/>
              <a:ext cx="965176" cy="787859"/>
              <a:chOff x="8776996" y="1078263"/>
              <a:chExt cx="839752" cy="787859"/>
            </a:xfrm>
          </p:grpSpPr>
          <p:sp>
            <p:nvSpPr>
              <p:cNvPr id="139" name="矩形 138"/>
              <p:cNvSpPr/>
              <p:nvPr/>
            </p:nvSpPr>
            <p:spPr>
              <a:xfrm>
                <a:off x="8776996" y="1078263"/>
                <a:ext cx="839752" cy="7878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0" name="矩形 139"/>
              <p:cNvSpPr/>
              <p:nvPr/>
            </p:nvSpPr>
            <p:spPr>
              <a:xfrm>
                <a:off x="8776996" y="1078263"/>
                <a:ext cx="839752" cy="3212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汽车</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1" name="组合 140"/>
            <p:cNvGrpSpPr/>
            <p:nvPr/>
          </p:nvGrpSpPr>
          <p:grpSpPr>
            <a:xfrm>
              <a:off x="9774980" y="2449863"/>
              <a:ext cx="965176" cy="787859"/>
              <a:chOff x="8776996" y="1078263"/>
              <a:chExt cx="839752" cy="787859"/>
            </a:xfrm>
          </p:grpSpPr>
          <p:sp>
            <p:nvSpPr>
              <p:cNvPr id="142" name="矩形 141"/>
              <p:cNvSpPr/>
              <p:nvPr/>
            </p:nvSpPr>
            <p:spPr>
              <a:xfrm>
                <a:off x="8776996" y="1078263"/>
                <a:ext cx="839752" cy="7878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 name="矩形 142"/>
              <p:cNvSpPr/>
              <p:nvPr/>
            </p:nvSpPr>
            <p:spPr>
              <a:xfrm>
                <a:off x="8776996" y="1078263"/>
                <a:ext cx="839752" cy="3212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轮船</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4" name="组合 143"/>
            <p:cNvGrpSpPr/>
            <p:nvPr/>
          </p:nvGrpSpPr>
          <p:grpSpPr>
            <a:xfrm>
              <a:off x="6939815" y="3816854"/>
              <a:ext cx="965176" cy="787859"/>
              <a:chOff x="8776996" y="1078263"/>
              <a:chExt cx="839752" cy="787859"/>
            </a:xfrm>
          </p:grpSpPr>
          <p:sp>
            <p:nvSpPr>
              <p:cNvPr id="145" name="矩形 144"/>
              <p:cNvSpPr/>
              <p:nvPr/>
            </p:nvSpPr>
            <p:spPr>
              <a:xfrm>
                <a:off x="8776996" y="1078263"/>
                <a:ext cx="839752" cy="7878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6" name="矩形 145"/>
              <p:cNvSpPr/>
              <p:nvPr/>
            </p:nvSpPr>
            <p:spPr>
              <a:xfrm>
                <a:off x="8776996" y="1078263"/>
                <a:ext cx="839752" cy="3212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卡车</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841972" y="3801546"/>
              <a:ext cx="965176" cy="787859"/>
              <a:chOff x="8776996" y="1078263"/>
              <a:chExt cx="839752" cy="787859"/>
            </a:xfrm>
          </p:grpSpPr>
          <p:sp>
            <p:nvSpPr>
              <p:cNvPr id="148" name="矩形 147"/>
              <p:cNvSpPr/>
              <p:nvPr/>
            </p:nvSpPr>
            <p:spPr>
              <a:xfrm>
                <a:off x="8776996" y="1078263"/>
                <a:ext cx="839752" cy="7878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9" name="矩形 148"/>
              <p:cNvSpPr/>
              <p:nvPr/>
            </p:nvSpPr>
            <p:spPr>
              <a:xfrm>
                <a:off x="8776996" y="1078263"/>
                <a:ext cx="839752" cy="3212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小汽车</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0" name="组合 149"/>
            <p:cNvGrpSpPr/>
            <p:nvPr/>
          </p:nvGrpSpPr>
          <p:grpSpPr>
            <a:xfrm>
              <a:off x="10710268" y="3816853"/>
              <a:ext cx="965176" cy="787859"/>
              <a:chOff x="8776996" y="1078263"/>
              <a:chExt cx="839752" cy="787859"/>
            </a:xfrm>
          </p:grpSpPr>
          <p:sp>
            <p:nvSpPr>
              <p:cNvPr id="151" name="矩形 150"/>
              <p:cNvSpPr/>
              <p:nvPr/>
            </p:nvSpPr>
            <p:spPr>
              <a:xfrm>
                <a:off x="8776996" y="1078263"/>
                <a:ext cx="839752" cy="7878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 name="矩形 151"/>
              <p:cNvSpPr/>
              <p:nvPr/>
            </p:nvSpPr>
            <p:spPr>
              <a:xfrm>
                <a:off x="8776996" y="1078263"/>
                <a:ext cx="839752" cy="3212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小汽艇</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3" name="组合 152"/>
            <p:cNvGrpSpPr/>
            <p:nvPr/>
          </p:nvGrpSpPr>
          <p:grpSpPr>
            <a:xfrm>
              <a:off x="9500261" y="5179366"/>
              <a:ext cx="1501759" cy="787859"/>
              <a:chOff x="8505107" y="1078263"/>
              <a:chExt cx="1111641" cy="787859"/>
            </a:xfrm>
          </p:grpSpPr>
          <p:sp>
            <p:nvSpPr>
              <p:cNvPr id="154" name="矩形 153"/>
              <p:cNvSpPr/>
              <p:nvPr/>
            </p:nvSpPr>
            <p:spPr>
              <a:xfrm>
                <a:off x="8505107" y="1078263"/>
                <a:ext cx="1111641" cy="7878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5" name="矩形 154"/>
              <p:cNvSpPr/>
              <p:nvPr/>
            </p:nvSpPr>
            <p:spPr>
              <a:xfrm>
                <a:off x="8510414" y="1078263"/>
                <a:ext cx="1106334" cy="31206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水路两用车</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35" name="连接符: 肘形 34"/>
            <p:cNvCxnSpPr>
              <a:stCxn id="140" idx="0"/>
            </p:cNvCxnSpPr>
            <p:nvPr/>
          </p:nvCxnSpPr>
          <p:spPr>
            <a:xfrm rot="5400000" flipH="1" flipV="1">
              <a:off x="8421933" y="1800346"/>
              <a:ext cx="583742" cy="7152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连接符: 肘形 161"/>
            <p:cNvCxnSpPr/>
            <p:nvPr/>
          </p:nvCxnSpPr>
          <p:spPr>
            <a:xfrm rot="16200000" flipV="1">
              <a:off x="9612443" y="1803151"/>
              <a:ext cx="583742" cy="7152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连接符: 肘形 162"/>
            <p:cNvCxnSpPr/>
            <p:nvPr/>
          </p:nvCxnSpPr>
          <p:spPr>
            <a:xfrm rot="5400000" flipH="1" flipV="1">
              <a:off x="7477362" y="3175893"/>
              <a:ext cx="583742" cy="7152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连接符: 肘形 163"/>
            <p:cNvCxnSpPr/>
            <p:nvPr/>
          </p:nvCxnSpPr>
          <p:spPr>
            <a:xfrm rot="16200000" flipV="1">
              <a:off x="8667872" y="3178698"/>
              <a:ext cx="583742" cy="715294"/>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245325" y="4600752"/>
              <a:ext cx="2013195" cy="572393"/>
              <a:chOff x="9734294" y="4722437"/>
              <a:chExt cx="1245423" cy="583943"/>
            </a:xfrm>
          </p:grpSpPr>
          <p:cxnSp>
            <p:nvCxnSpPr>
              <p:cNvPr id="165" name="连接符: 肘形 164"/>
              <p:cNvCxnSpPr/>
              <p:nvPr/>
            </p:nvCxnSpPr>
            <p:spPr>
              <a:xfrm rot="5400000" flipH="1" flipV="1">
                <a:off x="10376675" y="4703137"/>
                <a:ext cx="583742" cy="62234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连接符: 肘形 165"/>
              <p:cNvCxnSpPr/>
              <p:nvPr/>
            </p:nvCxnSpPr>
            <p:spPr>
              <a:xfrm rot="16200000" flipV="1">
                <a:off x="9753594" y="4703338"/>
                <a:ext cx="583742" cy="62234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p:cNvCxnSpPr>
              <a:stCxn id="152" idx="0"/>
            </p:cNvCxnSpPr>
            <p:nvPr/>
          </p:nvCxnSpPr>
          <p:spPr>
            <a:xfrm flipH="1" flipV="1">
              <a:off x="10261961" y="3244474"/>
              <a:ext cx="930895" cy="572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wipe(left)">
                                      <p:cBhvr>
                                        <p:cTn id="11" dur="500"/>
                                        <p:tgtEl>
                                          <p:spTgt spid="9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wipe(left)">
                                      <p:cBhvr>
                                        <p:cTn id="15" dur="500"/>
                                        <p:tgtEl>
                                          <p:spTgt spid="1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wipe(left)">
                                      <p:cBhvr>
                                        <p:cTn id="19" dur="500"/>
                                        <p:tgtEl>
                                          <p:spTgt spid="1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wipe(left)">
                                      <p:cBhvr>
                                        <p:cTn id="23" dur="500"/>
                                        <p:tgtEl>
                                          <p:spTgt spid="1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 name="矩形 3"/>
          <p:cNvSpPr/>
          <p:nvPr/>
        </p:nvSpPr>
        <p:spPr>
          <a:xfrm>
            <a:off x="1115949" y="2428778"/>
            <a:ext cx="4590008" cy="3156954"/>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多态性是指在具有继承关系的类层次结构中可以定义同名的属性或方法，但不同层次的类确可以按照各自的需求来实现这个行为。简而言之，同一消息被不同的类层次的对象接收，可以产生不同的行为。</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708221" y="1630985"/>
            <a:ext cx="1596912"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．多态性</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8" name="直接连接符 67"/>
          <p:cNvCxnSpPr/>
          <p:nvPr/>
        </p:nvCxnSpPr>
        <p:spPr>
          <a:xfrm>
            <a:off x="5792724" y="2466213"/>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6629997" y="1078263"/>
            <a:ext cx="3782472" cy="4986316"/>
            <a:chOff x="6619486" y="1078263"/>
            <a:chExt cx="3782472" cy="4986316"/>
          </a:xfrm>
        </p:grpSpPr>
        <p:grpSp>
          <p:nvGrpSpPr>
            <p:cNvPr id="3" name="组合 2"/>
            <p:cNvGrpSpPr/>
            <p:nvPr/>
          </p:nvGrpSpPr>
          <p:grpSpPr>
            <a:xfrm>
              <a:off x="7751482" y="1078263"/>
              <a:ext cx="1535953" cy="1350515"/>
              <a:chOff x="7751482" y="1078263"/>
              <a:chExt cx="1535953" cy="1350515"/>
            </a:xfrm>
          </p:grpSpPr>
          <p:sp>
            <p:nvSpPr>
              <p:cNvPr id="2" name="矩形 1"/>
              <p:cNvSpPr/>
              <p:nvPr/>
            </p:nvSpPr>
            <p:spPr>
              <a:xfrm>
                <a:off x="7751482" y="1078263"/>
                <a:ext cx="1535953" cy="135051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 31"/>
              <p:cNvSpPr/>
              <p:nvPr/>
            </p:nvSpPr>
            <p:spPr>
              <a:xfrm>
                <a:off x="7754470" y="1078263"/>
                <a:ext cx="1529977" cy="3959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爷爷</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 32"/>
              <p:cNvSpPr/>
              <p:nvPr/>
            </p:nvSpPr>
            <p:spPr>
              <a:xfrm>
                <a:off x="7754470" y="1930401"/>
                <a:ext cx="1532965" cy="4934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弹奏乐器</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9" name="组合 48"/>
            <p:cNvGrpSpPr/>
            <p:nvPr/>
          </p:nvGrpSpPr>
          <p:grpSpPr>
            <a:xfrm>
              <a:off x="7743931" y="2783622"/>
              <a:ext cx="1535953" cy="1350515"/>
              <a:chOff x="7751482" y="1078263"/>
              <a:chExt cx="1535953" cy="1350515"/>
            </a:xfrm>
          </p:grpSpPr>
          <p:sp>
            <p:nvSpPr>
              <p:cNvPr id="50" name="矩形 49"/>
              <p:cNvSpPr/>
              <p:nvPr/>
            </p:nvSpPr>
            <p:spPr>
              <a:xfrm>
                <a:off x="7751482" y="1078263"/>
                <a:ext cx="1535953" cy="135051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矩形 50"/>
              <p:cNvSpPr/>
              <p:nvPr/>
            </p:nvSpPr>
            <p:spPr>
              <a:xfrm>
                <a:off x="7754470" y="1078263"/>
                <a:ext cx="1529977" cy="3959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爸爸</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矩形 51"/>
              <p:cNvSpPr/>
              <p:nvPr/>
            </p:nvSpPr>
            <p:spPr>
              <a:xfrm>
                <a:off x="7754470" y="1930401"/>
                <a:ext cx="1532965" cy="4934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弹奏乐器</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3" name="组合 52"/>
            <p:cNvGrpSpPr/>
            <p:nvPr/>
          </p:nvGrpSpPr>
          <p:grpSpPr>
            <a:xfrm>
              <a:off x="6619486" y="4714064"/>
              <a:ext cx="1535953" cy="1350515"/>
              <a:chOff x="7751482" y="1078263"/>
              <a:chExt cx="1535953" cy="1350515"/>
            </a:xfrm>
          </p:grpSpPr>
          <p:sp>
            <p:nvSpPr>
              <p:cNvPr id="54" name="矩形 53"/>
              <p:cNvSpPr/>
              <p:nvPr/>
            </p:nvSpPr>
            <p:spPr>
              <a:xfrm>
                <a:off x="7751482" y="1078263"/>
                <a:ext cx="1535953" cy="135051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矩形 54"/>
              <p:cNvSpPr/>
              <p:nvPr/>
            </p:nvSpPr>
            <p:spPr>
              <a:xfrm>
                <a:off x="7754470" y="1078263"/>
                <a:ext cx="1529977" cy="3959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儿子</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矩形 55"/>
              <p:cNvSpPr/>
              <p:nvPr/>
            </p:nvSpPr>
            <p:spPr>
              <a:xfrm>
                <a:off x="7754470" y="1930401"/>
                <a:ext cx="1532965" cy="4934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弹奏乐器</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7" name="组合 56"/>
            <p:cNvGrpSpPr/>
            <p:nvPr/>
          </p:nvGrpSpPr>
          <p:grpSpPr>
            <a:xfrm>
              <a:off x="8866005" y="4714064"/>
              <a:ext cx="1535953" cy="1350515"/>
              <a:chOff x="7751482" y="1078263"/>
              <a:chExt cx="1535953" cy="1350515"/>
            </a:xfrm>
          </p:grpSpPr>
          <p:sp>
            <p:nvSpPr>
              <p:cNvPr id="58" name="矩形 57"/>
              <p:cNvSpPr/>
              <p:nvPr/>
            </p:nvSpPr>
            <p:spPr>
              <a:xfrm>
                <a:off x="7751482" y="1078263"/>
                <a:ext cx="1535953" cy="135051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矩形 58"/>
              <p:cNvSpPr/>
              <p:nvPr/>
            </p:nvSpPr>
            <p:spPr>
              <a:xfrm>
                <a:off x="7754470" y="1078263"/>
                <a:ext cx="1529977" cy="3959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女儿</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矩形 59"/>
              <p:cNvSpPr/>
              <p:nvPr/>
            </p:nvSpPr>
            <p:spPr>
              <a:xfrm>
                <a:off x="7754470" y="1930401"/>
                <a:ext cx="1532965" cy="4934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弹奏乐器</a:t>
                </a:r>
                <a:endParaRPr lang="zh-CN" altLang="en-US"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7366092" y="4135949"/>
              <a:ext cx="2267889" cy="586547"/>
              <a:chOff x="7984708" y="4134547"/>
              <a:chExt cx="1658146" cy="586547"/>
            </a:xfrm>
          </p:grpSpPr>
          <p:cxnSp>
            <p:nvCxnSpPr>
              <p:cNvPr id="61" name="连接符: 肘形 60"/>
              <p:cNvCxnSpPr/>
              <p:nvPr/>
            </p:nvCxnSpPr>
            <p:spPr>
              <a:xfrm rot="5400000" flipH="1" flipV="1">
                <a:off x="8004008" y="4115247"/>
                <a:ext cx="583742" cy="62234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p:cNvCxnSpPr/>
              <p:nvPr/>
            </p:nvCxnSpPr>
            <p:spPr>
              <a:xfrm rot="16200000" flipV="1">
                <a:off x="9039812" y="4118052"/>
                <a:ext cx="583742" cy="622342"/>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直接箭头连接符 33"/>
            <p:cNvCxnSpPr>
              <a:stCxn id="51" idx="0"/>
              <a:endCxn id="33" idx="2"/>
            </p:cNvCxnSpPr>
            <p:nvPr/>
          </p:nvCxnSpPr>
          <p:spPr>
            <a:xfrm flipV="1">
              <a:off x="8511908" y="2423823"/>
              <a:ext cx="9045" cy="3597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500"/>
                                        <p:tgtEl>
                                          <p:spTgt spid="6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down)">
                                      <p:cBhvr>
                                        <p:cTn id="2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 name="矩形 3"/>
          <p:cNvSpPr/>
          <p:nvPr/>
        </p:nvSpPr>
        <p:spPr>
          <a:xfrm>
            <a:off x="1052059" y="2426023"/>
            <a:ext cx="5488597" cy="3194721"/>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聚合是一个对象是由多个对象聚集而成，体现的是整体与部分拥有的关系。此时整体与部分之间是可分离的，他们可以具有各自的生命周期，部分可以属于多个整体对象，也可以为多个整体对象共享。例如，一个车队对象是有多辆汽车对象聚合而成。</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708221" y="1630985"/>
            <a:ext cx="2212465"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．聚合和组合</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8" name="直接连接符 67"/>
          <p:cNvCxnSpPr/>
          <p:nvPr/>
        </p:nvCxnSpPr>
        <p:spPr>
          <a:xfrm>
            <a:off x="6886939" y="2466213"/>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aphicFrame>
        <p:nvGraphicFramePr>
          <p:cNvPr id="2" name="Object 1"/>
          <p:cNvGraphicFramePr>
            <a:graphicFrameLocks noChangeAspect="1"/>
          </p:cNvGraphicFramePr>
          <p:nvPr/>
        </p:nvGraphicFramePr>
        <p:xfrm>
          <a:off x="8216532" y="1792058"/>
          <a:ext cx="1639737" cy="4029566"/>
        </p:xfrm>
        <a:graphic>
          <a:graphicData uri="http://schemas.openxmlformats.org/presentationml/2006/ole">
            <mc:AlternateContent xmlns:mc="http://schemas.openxmlformats.org/markup-compatibility/2006">
              <mc:Choice xmlns:v="urn:schemas-microsoft-com:vml" Requires="v">
                <p:oleObj spid="_x0000_s1040" name="" r:id="rId1" imgW="781685" imgH="1924685" progId="Visio.Drawing.11">
                  <p:embed/>
                </p:oleObj>
              </mc:Choice>
              <mc:Fallback>
                <p:oleObj name="" r:id="rId1" imgW="781685" imgH="192468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6532" y="1792058"/>
                        <a:ext cx="1639737" cy="4029566"/>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500"/>
                                        <p:tgtEl>
                                          <p:spTgt spid="6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592502" y="412399"/>
              <a:ext cx="441496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pic>
        <p:nvPicPr>
          <p:cNvPr id="2062" name="Picture 14"/>
          <p:cNvPicPr>
            <a:picLocks noChangeAspect="1" noChangeArrowheads="1"/>
          </p:cNvPicPr>
          <p:nvPr/>
        </p:nvPicPr>
        <p:blipFill rotWithShape="1">
          <a:blip r:embed="rId1">
            <a:extLst>
              <a:ext uri="{28A0092B-C50C-407E-A947-70E740481C1C}">
                <a14:useLocalDpi xmlns:a14="http://schemas.microsoft.com/office/drawing/2010/main" val="0"/>
              </a:ext>
            </a:extLst>
          </a:blip>
          <a:srcRect l="39868" t="25559" r="28237" b="33794"/>
          <a:stretch>
            <a:fillRect/>
          </a:stretch>
        </p:blipFill>
        <p:spPr bwMode="auto">
          <a:xfrm>
            <a:off x="6820493" y="2057338"/>
            <a:ext cx="4633145" cy="3900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510476" y="1597040"/>
            <a:ext cx="6130747" cy="8137117"/>
            <a:chOff x="5960125" y="2504386"/>
            <a:chExt cx="5179022" cy="4485944"/>
          </a:xfrm>
        </p:grpSpPr>
        <p:grpSp>
          <p:nvGrpSpPr>
            <p:cNvPr id="51" name="组合 50"/>
            <p:cNvGrpSpPr/>
            <p:nvPr/>
          </p:nvGrpSpPr>
          <p:grpSpPr>
            <a:xfrm>
              <a:off x="5960125" y="2504386"/>
              <a:ext cx="5179022" cy="2756474"/>
              <a:chOff x="1584402" y="1903846"/>
              <a:chExt cx="9062674" cy="3823037"/>
            </a:xfrm>
          </p:grpSpPr>
          <p:grpSp>
            <p:nvGrpSpPr>
              <p:cNvPr id="53" name="组合 52"/>
              <p:cNvGrpSpPr/>
              <p:nvPr/>
            </p:nvGrpSpPr>
            <p:grpSpPr>
              <a:xfrm>
                <a:off x="1584402" y="3589771"/>
                <a:ext cx="9062674" cy="2137112"/>
                <a:chOff x="1584402" y="3589771"/>
                <a:chExt cx="9062674" cy="2137112"/>
              </a:xfrm>
            </p:grpSpPr>
            <p:sp>
              <p:nvSpPr>
                <p:cNvPr id="64" name="任意多边形: 形状 11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梯形 6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梯形 6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椭圆 6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任意多边形: 形状 12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任意多边形: 形状 12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任意多边形: 形状 12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任意多边形: 形状 12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4" name="组合 53"/>
              <p:cNvGrpSpPr/>
              <p:nvPr/>
            </p:nvGrpSpPr>
            <p:grpSpPr>
              <a:xfrm flipH="1" flipV="1">
                <a:off x="1584402" y="1903846"/>
                <a:ext cx="9062674" cy="2137112"/>
                <a:chOff x="1584402" y="3589771"/>
                <a:chExt cx="9062674" cy="2137112"/>
              </a:xfrm>
            </p:grpSpPr>
            <p:sp>
              <p:nvSpPr>
                <p:cNvPr id="55" name="任意多边形: 形状 107"/>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梯形 5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梯形 5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椭圆 5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任意多边形: 形状 112"/>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任意多边形: 形状 113"/>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任意多边形: 形状 11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任意多边形: 形状 11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52" name="矩形 51"/>
            <p:cNvSpPr/>
            <p:nvPr/>
          </p:nvSpPr>
          <p:spPr>
            <a:xfrm>
              <a:off x="6164432" y="2688899"/>
              <a:ext cx="4716018" cy="4301431"/>
            </a:xfrm>
            <a:prstGeom prst="rect">
              <a:avLst/>
            </a:prstGeom>
          </p:spPr>
          <p:txBody>
            <a:bodyPr wrap="square">
              <a:spAutoFit/>
            </a:bodyPr>
            <a:lstStyle/>
            <a:p>
              <a:pPr algn="just">
                <a:lnSpc>
                  <a:spcPct val="120000"/>
                </a:lnSpc>
              </a:pPr>
              <a:r>
                <a:rPr lang="zh-CN" altLang="en-US" sz="2400" dirty="0">
                  <a:solidFill>
                    <a:srgbClr val="080808"/>
                  </a:solidFill>
                  <a:latin typeface="Times New Roman" panose="02020603050405020304" pitchFamily="18" charset="0"/>
                  <a:cs typeface="Times New Roman" panose="02020603050405020304" pitchFamily="18" charset="0"/>
                </a:rPr>
                <a:t>组合是一个对象是由其他对象组合而成，同样体现整体与部分间的关系，但此时整体与部分是不可分的，整体的生命周期结束也就意味着部分的生命周期结束。例如，一个汽车可以有发动机、车轮、车厢等组成。组合的特点是各组成部分被封装，不能独立存在。如汽车的发动机、车轮和车厢等对象（称为子对象）被封装在汽车对象里面，不能作为一个独立的对象存在。</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62"/>
                                        </p:tgtEl>
                                        <p:attrNameLst>
                                          <p:attrName>style.visibility</p:attrName>
                                        </p:attrNameLst>
                                      </p:cBhvr>
                                      <p:to>
                                        <p:strVal val="visible"/>
                                      </p:to>
                                    </p:set>
                                    <p:animEffect transition="in" filter="fade">
                                      <p:cBhvr>
                                        <p:cTn id="15" dur="5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2" name="矩形 41"/>
          <p:cNvSpPr/>
          <p:nvPr/>
        </p:nvSpPr>
        <p:spPr>
          <a:xfrm>
            <a:off x="683669" y="1758858"/>
            <a:ext cx="9792742" cy="1200329"/>
          </a:xfrm>
          <a:prstGeom prst="rect">
            <a:avLst/>
          </a:prstGeom>
        </p:spPr>
        <p:txBody>
          <a:bodyPr wrap="square">
            <a:spAutoFit/>
          </a:bodyPr>
          <a:lstStyle/>
          <a:p>
            <a:pPr>
              <a:lnSpc>
                <a:spcPct val="15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在用</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语言实现面向对象程序设计时，也使用了类与对象的概念，并通过下面的方法来模拟对象的状态和行为：</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1" name="组合 50"/>
          <p:cNvGrpSpPr/>
          <p:nvPr/>
        </p:nvGrpSpPr>
        <p:grpSpPr>
          <a:xfrm>
            <a:off x="1569248" y="3043799"/>
            <a:ext cx="8558821" cy="2982532"/>
            <a:chOff x="6929120" y="2200155"/>
            <a:chExt cx="4302259" cy="2982532"/>
          </a:xfrm>
        </p:grpSpPr>
        <p:sp>
          <p:nvSpPr>
            <p:cNvPr id="52" name="Rectangle 3"/>
            <p:cNvSpPr txBox="1">
              <a:spLocks noChangeArrowheads="1"/>
            </p:cNvSpPr>
            <p:nvPr/>
          </p:nvSpPr>
          <p:spPr>
            <a:xfrm>
              <a:off x="7055209" y="2717588"/>
              <a:ext cx="4026214" cy="20906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）对象的状态（属性）通过对象的属性</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来描述。</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10000"/>
                </a:lnSpc>
                <a:buNone/>
              </a:pP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10000"/>
                </a:lnSpc>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）对象的行为是定义一个函数集，一个对象完成一个行为是通过该对象调用相应的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函数</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来实现的。</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3" name="组合 52"/>
            <p:cNvGrpSpPr/>
            <p:nvPr/>
          </p:nvGrpSpPr>
          <p:grpSpPr>
            <a:xfrm rot="16200000">
              <a:off x="7588984" y="1540291"/>
              <a:ext cx="2982532" cy="4302259"/>
              <a:chOff x="1572253" y="2576747"/>
              <a:chExt cx="1826477" cy="2634666"/>
            </a:xfrm>
            <a:solidFill>
              <a:srgbClr val="0070C0"/>
            </a:solidFill>
          </p:grpSpPr>
          <p:sp>
            <p:nvSpPr>
              <p:cNvPr id="54" name="任意多边形: 形状 53"/>
              <p:cNvSpPr/>
              <p:nvPr/>
            </p:nvSpPr>
            <p:spPr>
              <a:xfrm>
                <a:off x="1572253" y="2576747"/>
                <a:ext cx="1826477"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任意多边形: 形状 54"/>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1000"/>
                                        <p:tgtEl>
                                          <p:spTgt spid="51"/>
                                        </p:tgtEl>
                                      </p:cBhvr>
                                    </p:animEffect>
                                    <p:anim calcmode="lin" valueType="num">
                                      <p:cBhvr>
                                        <p:cTn id="17" dur="1000" fill="hold"/>
                                        <p:tgtEl>
                                          <p:spTgt spid="51"/>
                                        </p:tgtEl>
                                        <p:attrNameLst>
                                          <p:attrName>ppt_x</p:attrName>
                                        </p:attrNameLst>
                                      </p:cBhvr>
                                      <p:tavLst>
                                        <p:tav tm="0">
                                          <p:val>
                                            <p:strVal val="#ppt_x"/>
                                          </p:val>
                                        </p:tav>
                                        <p:tav tm="100000">
                                          <p:val>
                                            <p:strVal val="#ppt_x"/>
                                          </p:val>
                                        </p:tav>
                                      </p:tavLst>
                                    </p:anim>
                                    <p:anim calcmode="lin" valueType="num">
                                      <p:cBhvr>
                                        <p:cTn id="18"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42" name="组合 41"/>
          <p:cNvGrpSpPr/>
          <p:nvPr/>
        </p:nvGrpSpPr>
        <p:grpSpPr>
          <a:xfrm>
            <a:off x="1265135" y="2359550"/>
            <a:ext cx="9653500" cy="7424814"/>
            <a:chOff x="5960125" y="2504386"/>
            <a:chExt cx="5179022" cy="6429237"/>
          </a:xfrm>
        </p:grpSpPr>
        <p:grpSp>
          <p:nvGrpSpPr>
            <p:cNvPr id="51" name="组合 50"/>
            <p:cNvGrpSpPr/>
            <p:nvPr/>
          </p:nvGrpSpPr>
          <p:grpSpPr>
            <a:xfrm>
              <a:off x="5960125" y="2504386"/>
              <a:ext cx="5179022" cy="2756474"/>
              <a:chOff x="1584402" y="1903846"/>
              <a:chExt cx="9062674" cy="3823037"/>
            </a:xfrm>
          </p:grpSpPr>
          <p:grpSp>
            <p:nvGrpSpPr>
              <p:cNvPr id="53" name="组合 52"/>
              <p:cNvGrpSpPr/>
              <p:nvPr/>
            </p:nvGrpSpPr>
            <p:grpSpPr>
              <a:xfrm>
                <a:off x="1584402" y="3589771"/>
                <a:ext cx="9062674" cy="2137112"/>
                <a:chOff x="1584402" y="3589771"/>
                <a:chExt cx="9062674" cy="2137112"/>
              </a:xfrm>
            </p:grpSpPr>
            <p:sp>
              <p:nvSpPr>
                <p:cNvPr id="64" name="任意多边形: 形状 6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梯形 6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梯形 6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椭圆 6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任意多边形: 形状 6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任意多边形: 形状 7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任意多边形: 形状 7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任意多边形: 形状 7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4" name="组合 53"/>
              <p:cNvGrpSpPr/>
              <p:nvPr/>
            </p:nvGrpSpPr>
            <p:grpSpPr>
              <a:xfrm flipH="1" flipV="1">
                <a:off x="1584402" y="1903846"/>
                <a:ext cx="9062674" cy="2137112"/>
                <a:chOff x="1584402" y="3589771"/>
                <a:chExt cx="9062674" cy="2137112"/>
              </a:xfrm>
            </p:grpSpPr>
            <p:sp>
              <p:nvSpPr>
                <p:cNvPr id="55" name="任意多边形: 形状 5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梯形 5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梯形 5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椭圆 5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任意多边形: 形状 5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任意多边形: 形状 6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任意多边形: 形状 6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任意多边形: 形状 6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52" name="矩形 51"/>
            <p:cNvSpPr/>
            <p:nvPr/>
          </p:nvSpPr>
          <p:spPr>
            <a:xfrm>
              <a:off x="6126013" y="8503380"/>
              <a:ext cx="4552163" cy="430243"/>
            </a:xfrm>
            <a:prstGeom prst="rect">
              <a:avLst/>
            </a:prstGeom>
          </p:spPr>
          <p:txBody>
            <a:bodyPr wrap="square">
              <a:spAutoFit/>
            </a:bodyPr>
            <a:lstStyle/>
            <a:p>
              <a:pPr marL="457200" indent="-457200">
                <a:lnSpc>
                  <a:spcPct val="120000"/>
                </a:lnSpc>
                <a:buFont typeface="Arial" panose="020B0604020202020204" pitchFamily="34" charset="0"/>
                <a:buChar char="•"/>
              </a:pP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74" name="直接连接符 73"/>
          <p:cNvCxnSpPr/>
          <p:nvPr/>
        </p:nvCxnSpPr>
        <p:spPr>
          <a:xfrm flipH="1">
            <a:off x="1724891" y="3951946"/>
            <a:ext cx="8707583"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523444" y="2812680"/>
            <a:ext cx="8485059" cy="2270558"/>
          </a:xfrm>
          <a:prstGeom prst="rect">
            <a:avLst/>
          </a:prstGeom>
        </p:spPr>
        <p:txBody>
          <a:bodyPr wrap="square">
            <a:spAutoFit/>
          </a:bodyPr>
          <a:lstStyle/>
          <a:p>
            <a:pPr marL="457200" indent="-457200">
              <a:lnSpc>
                <a:spcPct val="120000"/>
              </a:lnSpc>
              <a:buFont typeface="Arial" panose="020B0604020202020204" pitchFamily="34" charset="0"/>
              <a:buChar char="•"/>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类中的变量用来描述对象的状态（属性），这些变量被称为</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数据成员</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或成员数据</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20000"/>
              </a:lnSpc>
              <a:buFont typeface="Arial" panose="020B0604020202020204" pitchFamily="34" charset="0"/>
              <a:buChar char="•"/>
            </a:pP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20000"/>
              </a:lnSpc>
              <a:buFont typeface="Arial" panose="020B0604020202020204" pitchFamily="34" charset="0"/>
              <a:buChar char="•"/>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类中的函数用来描述对象的方法（行为），这些函数被称为</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成员函数</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（或函数成员）。</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75">
                                            <p:txEl>
                                              <p:pRg st="0" end="0"/>
                                            </p:txEl>
                                          </p:spTgt>
                                        </p:tgtEl>
                                        <p:attrNameLst>
                                          <p:attrName>style.visibility</p:attrName>
                                        </p:attrNameLst>
                                      </p:cBhvr>
                                      <p:to>
                                        <p:strVal val="visible"/>
                                      </p:to>
                                    </p:set>
                                    <p:anim calcmode="lin" valueType="num">
                                      <p:cBhvr additive="base">
                                        <p:cTn id="19" dur="500"/>
                                        <p:tgtEl>
                                          <p:spTgt spid="75">
                                            <p:txEl>
                                              <p:pRg st="0" end="0"/>
                                            </p:txEl>
                                          </p:spTgt>
                                        </p:tgtEl>
                                        <p:attrNameLst>
                                          <p:attrName>ppt_y</p:attrName>
                                        </p:attrNameLst>
                                      </p:cBhvr>
                                      <p:tavLst>
                                        <p:tav tm="0">
                                          <p:val>
                                            <p:strVal val="#ppt_y+#ppt_h*1.125000"/>
                                          </p:val>
                                        </p:tav>
                                        <p:tav tm="100000">
                                          <p:val>
                                            <p:strVal val="#ppt_y"/>
                                          </p:val>
                                        </p:tav>
                                      </p:tavLst>
                                    </p:anim>
                                    <p:animEffect transition="in" filter="wipe(up)">
                                      <p:cBhvr>
                                        <p:cTn id="20" dur="500"/>
                                        <p:tgtEl>
                                          <p:spTgt spid="75">
                                            <p:txEl>
                                              <p:pRg st="0" end="0"/>
                                            </p:txEl>
                                          </p:spTgt>
                                        </p:tgtEl>
                                      </p:cBhvr>
                                    </p:animEffect>
                                  </p:childTnLst>
                                </p:cTn>
                              </p:par>
                              <p:par>
                                <p:cTn id="21" presetID="12" presetClass="entr" presetSubtype="1" fill="hold" nodeType="withEffect">
                                  <p:stCondLst>
                                    <p:cond delay="0"/>
                                  </p:stCondLst>
                                  <p:childTnLst>
                                    <p:set>
                                      <p:cBhvr>
                                        <p:cTn id="22" dur="1" fill="hold">
                                          <p:stCondLst>
                                            <p:cond delay="0"/>
                                          </p:stCondLst>
                                        </p:cTn>
                                        <p:tgtEl>
                                          <p:spTgt spid="75">
                                            <p:txEl>
                                              <p:pRg st="2" end="2"/>
                                            </p:txEl>
                                          </p:spTgt>
                                        </p:tgtEl>
                                        <p:attrNameLst>
                                          <p:attrName>style.visibility</p:attrName>
                                        </p:attrNameLst>
                                      </p:cBhvr>
                                      <p:to>
                                        <p:strVal val="visible"/>
                                      </p:to>
                                    </p:set>
                                    <p:anim calcmode="lin" valueType="num">
                                      <p:cBhvr additive="base">
                                        <p:cTn id="23" dur="500"/>
                                        <p:tgtEl>
                                          <p:spTgt spid="75">
                                            <p:txEl>
                                              <p:pRg st="2" end="2"/>
                                            </p:txEl>
                                          </p:spTgt>
                                        </p:tgtEl>
                                        <p:attrNameLst>
                                          <p:attrName>ppt_y</p:attrName>
                                        </p:attrNameLst>
                                      </p:cBhvr>
                                      <p:tavLst>
                                        <p:tav tm="0">
                                          <p:val>
                                            <p:strVal val="#ppt_y-#ppt_h*1.125000"/>
                                          </p:val>
                                        </p:tav>
                                        <p:tav tm="100000">
                                          <p:val>
                                            <p:strVal val="#ppt_y"/>
                                          </p:val>
                                        </p:tav>
                                      </p:tavLst>
                                    </p:anim>
                                    <p:animEffect transition="in" filter="wipe(down)">
                                      <p:cBhvr>
                                        <p:cTn id="24" dur="500"/>
                                        <p:tgtEl>
                                          <p:spTgt spid="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2" name="矩形 36"/>
          <p:cNvSpPr/>
          <p:nvPr/>
        </p:nvSpPr>
        <p:spPr>
          <a:xfrm>
            <a:off x="708221" y="1630985"/>
            <a:ext cx="3570208" cy="535531"/>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定义类的一般语法格式：</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3" name="组合 50"/>
          <p:cNvGrpSpPr/>
          <p:nvPr/>
        </p:nvGrpSpPr>
        <p:grpSpPr>
          <a:xfrm>
            <a:off x="3962984" y="1724295"/>
            <a:ext cx="6260879" cy="4859383"/>
            <a:chOff x="7846849" y="1938350"/>
            <a:chExt cx="4290595" cy="2982532"/>
          </a:xfrm>
        </p:grpSpPr>
        <p:sp>
          <p:nvSpPr>
            <p:cNvPr id="34" name="Rectangle 3"/>
            <p:cNvSpPr txBox="1">
              <a:spLocks noChangeArrowheads="1"/>
            </p:cNvSpPr>
            <p:nvPr/>
          </p:nvSpPr>
          <p:spPr>
            <a:xfrm>
              <a:off x="8460913" y="2126202"/>
              <a:ext cx="3672251" cy="270381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altLang="zh-CN" sz="9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class</a:t>
              </a: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&lt;</a:t>
              </a:r>
              <a:r>
                <a:rPr lang="zh-CN" altLang="en-US"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自定义类类型名</a:t>
              </a: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&gt;</a:t>
              </a:r>
              <a:endPar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9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public:</a:t>
              </a: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[&lt;</a:t>
              </a:r>
              <a:r>
                <a:rPr lang="zh-CN" altLang="en-US"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公有成员说明表</a:t>
              </a: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&gt;]</a:t>
              </a:r>
              <a:endPar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9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private:</a:t>
              </a: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[&lt;</a:t>
              </a:r>
              <a:r>
                <a:rPr lang="zh-CN" altLang="en-US"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私有成员说明表</a:t>
              </a: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&gt;]</a:t>
              </a:r>
              <a:endPar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9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protected:</a:t>
              </a: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[&lt;</a:t>
              </a:r>
              <a:r>
                <a:rPr lang="zh-CN" altLang="en-US"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保护成员说明表</a:t>
              </a: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&gt;]</a:t>
              </a:r>
              <a:endPar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r>
                <a:rPr lang="en-US" altLang="zh-CN" sz="96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9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9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10000"/>
                </a:lnSpc>
                <a:buNone/>
              </a:pP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 name="组合 52"/>
            <p:cNvGrpSpPr/>
            <p:nvPr/>
          </p:nvGrpSpPr>
          <p:grpSpPr>
            <a:xfrm rot="16200000">
              <a:off x="8500881" y="1284318"/>
              <a:ext cx="2982532" cy="4290595"/>
              <a:chOff x="1732580" y="3138756"/>
              <a:chExt cx="1826477" cy="2627523"/>
            </a:xfrm>
            <a:solidFill>
              <a:srgbClr val="0070C0"/>
            </a:solidFill>
          </p:grpSpPr>
          <p:sp>
            <p:nvSpPr>
              <p:cNvPr id="36" name="任意多边形: 形状 53"/>
              <p:cNvSpPr/>
              <p:nvPr/>
            </p:nvSpPr>
            <p:spPr>
              <a:xfrm>
                <a:off x="1732580" y="3138756"/>
                <a:ext cx="1826477"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形状 54"/>
              <p:cNvSpPr/>
              <p:nvPr/>
            </p:nvSpPr>
            <p:spPr>
              <a:xfrm>
                <a:off x="3284528" y="5503972"/>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32" name="组合 31"/>
          <p:cNvGrpSpPr/>
          <p:nvPr/>
        </p:nvGrpSpPr>
        <p:grpSpPr>
          <a:xfrm>
            <a:off x="1129938" y="2478826"/>
            <a:ext cx="2483531" cy="2483534"/>
            <a:chOff x="1384152" y="2393101"/>
            <a:chExt cx="2483531" cy="2483534"/>
          </a:xfrm>
        </p:grpSpPr>
        <p:sp>
          <p:nvSpPr>
            <p:cNvPr id="33" name="椭圆 32"/>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1604267" y="3129549"/>
              <a:ext cx="2043302" cy="830997"/>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用</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中的类来模拟圆类</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5" name="组合 34"/>
          <p:cNvGrpSpPr/>
          <p:nvPr/>
        </p:nvGrpSpPr>
        <p:grpSpPr>
          <a:xfrm>
            <a:off x="1087190" y="2436078"/>
            <a:ext cx="779195" cy="779196"/>
            <a:chOff x="777424" y="1659420"/>
            <a:chExt cx="779195" cy="779196"/>
          </a:xfrm>
        </p:grpSpPr>
        <p:grpSp>
          <p:nvGrpSpPr>
            <p:cNvPr id="36" name="组合 35"/>
            <p:cNvGrpSpPr/>
            <p:nvPr/>
          </p:nvGrpSpPr>
          <p:grpSpPr>
            <a:xfrm>
              <a:off x="777424" y="1659420"/>
              <a:ext cx="779195" cy="779196"/>
              <a:chOff x="2124362" y="2491950"/>
              <a:chExt cx="779195" cy="779196"/>
            </a:xfrm>
          </p:grpSpPr>
          <p:sp>
            <p:nvSpPr>
              <p:cNvPr id="38" name="椭圆 3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9" name="组合 38"/>
              <p:cNvGrpSpPr/>
              <p:nvPr/>
            </p:nvGrpSpPr>
            <p:grpSpPr>
              <a:xfrm>
                <a:off x="2167109" y="2534697"/>
                <a:ext cx="693703" cy="693701"/>
                <a:chOff x="1187907" y="1083137"/>
                <a:chExt cx="850422" cy="850420"/>
              </a:xfrm>
            </p:grpSpPr>
            <p:sp>
              <p:nvSpPr>
                <p:cNvPr id="44" name="弧形 43"/>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弧形 44"/>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2167109" y="2534697"/>
                <a:ext cx="693703" cy="693701"/>
                <a:chOff x="1187907" y="1083137"/>
                <a:chExt cx="850422" cy="850420"/>
              </a:xfrm>
            </p:grpSpPr>
            <p:sp>
              <p:nvSpPr>
                <p:cNvPr id="41" name="弧形 4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弧形 42"/>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7" name="矩形 36"/>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例1</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6" name="Rectangle 3"/>
          <p:cNvSpPr txBox="1">
            <a:spLocks noChangeArrowheads="1"/>
          </p:cNvSpPr>
          <p:nvPr/>
        </p:nvSpPr>
        <p:spPr>
          <a:xfrm>
            <a:off x="4077970" y="2432164"/>
            <a:ext cx="7246132" cy="4186350"/>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Clr>
                <a:srgbClr val="7030A0"/>
              </a:buClr>
              <a:buNone/>
            </a:pPr>
            <a:r>
              <a:rPr lang="zh-CN" altLang="en-US" sz="2400" dirty="0">
                <a:solidFill>
                  <a:schemeClr val="tx2"/>
                </a:solidFill>
                <a:latin typeface="+mn-ea"/>
                <a:cs typeface="Times New Roman" panose="02020603050405020304" pitchFamily="18" charset="0"/>
              </a:rPr>
              <a:t>①类名：取名为</a:t>
            </a:r>
            <a:r>
              <a:rPr lang="en-US" altLang="zh-CN" sz="2400" dirty="0">
                <a:solidFill>
                  <a:schemeClr val="tx2"/>
                </a:solidFill>
                <a:latin typeface="+mn-ea"/>
                <a:cs typeface="Times New Roman" panose="02020603050405020304" pitchFamily="18" charset="0"/>
              </a:rPr>
              <a:t>Circle</a:t>
            </a:r>
            <a:r>
              <a:rPr lang="zh-CN" altLang="en-US" sz="2400" dirty="0">
                <a:solidFill>
                  <a:schemeClr val="tx2"/>
                </a:solidFill>
                <a:latin typeface="+mn-ea"/>
                <a:cs typeface="Times New Roman" panose="02020603050405020304" pitchFamily="18" charset="0"/>
              </a:rPr>
              <a:t>。</a:t>
            </a:r>
            <a:endParaRPr lang="zh-CN" altLang="en-US" sz="2400" dirty="0">
              <a:solidFill>
                <a:schemeClr val="tx2"/>
              </a:solidFill>
              <a:latin typeface="+mn-ea"/>
              <a:cs typeface="Times New Roman" panose="02020603050405020304" pitchFamily="18" charset="0"/>
            </a:endParaRPr>
          </a:p>
          <a:p>
            <a:pPr marL="0" indent="0">
              <a:lnSpc>
                <a:spcPct val="100000"/>
              </a:lnSpc>
              <a:spcBef>
                <a:spcPts val="600"/>
              </a:spcBef>
              <a:buClr>
                <a:srgbClr val="7030A0"/>
              </a:buClr>
              <a:buNone/>
            </a:pPr>
            <a:r>
              <a:rPr lang="zh-CN" altLang="en-US" sz="2400" dirty="0">
                <a:solidFill>
                  <a:schemeClr val="tx2"/>
                </a:solidFill>
                <a:latin typeface="+mn-ea"/>
                <a:cs typeface="Times New Roman" panose="02020603050405020304" pitchFamily="18" charset="0"/>
              </a:rPr>
              <a:t>②属性：</a:t>
            </a:r>
            <a:endParaRPr lang="zh-CN" altLang="en-US" sz="2400" dirty="0">
              <a:solidFill>
                <a:schemeClr val="tx2"/>
              </a:solidFill>
              <a:latin typeface="+mn-ea"/>
              <a:cs typeface="Times New Roman" panose="02020603050405020304" pitchFamily="18" charset="0"/>
            </a:endParaRPr>
          </a:p>
          <a:p>
            <a:pPr>
              <a:lnSpc>
                <a:spcPct val="100000"/>
              </a:lnSpc>
              <a:spcBef>
                <a:spcPts val="600"/>
              </a:spcBef>
              <a:buClr>
                <a:schemeClr val="tx2"/>
              </a:buClr>
            </a:pPr>
            <a:r>
              <a:rPr lang="zh-CN" altLang="en-US" sz="2400" dirty="0">
                <a:solidFill>
                  <a:schemeClr val="tx2"/>
                </a:solidFill>
                <a:latin typeface="+mn-ea"/>
                <a:cs typeface="Times New Roman" panose="02020603050405020304" pitchFamily="18" charset="0"/>
              </a:rPr>
              <a:t>用变量</a:t>
            </a:r>
            <a:r>
              <a:rPr lang="en-US" altLang="zh-CN" sz="2400" dirty="0" err="1">
                <a:solidFill>
                  <a:schemeClr val="tx2"/>
                </a:solidFill>
                <a:latin typeface="Times New Roman" panose="02020603050405020304" pitchFamily="18" charset="0"/>
                <a:cs typeface="Times New Roman" panose="02020603050405020304" pitchFamily="18" charset="0"/>
              </a:rPr>
              <a:t>m_x</a:t>
            </a:r>
            <a:r>
              <a:rPr lang="zh-CN" altLang="en-US" sz="2400" dirty="0">
                <a:solidFill>
                  <a:schemeClr val="tx2"/>
                </a:solidFill>
                <a:latin typeface="Times New Roman" panose="02020603050405020304" pitchFamily="18" charset="0"/>
                <a:cs typeface="Times New Roman" panose="02020603050405020304" pitchFamily="18" charset="0"/>
              </a:rPr>
              <a:t>和</a:t>
            </a:r>
            <a:r>
              <a:rPr lang="en-US" altLang="zh-CN" sz="2400" dirty="0" err="1">
                <a:solidFill>
                  <a:schemeClr val="tx2"/>
                </a:solidFill>
                <a:latin typeface="Times New Roman" panose="02020603050405020304" pitchFamily="18" charset="0"/>
                <a:cs typeface="Times New Roman" panose="02020603050405020304" pitchFamily="18" charset="0"/>
              </a:rPr>
              <a:t>m_y</a:t>
            </a:r>
            <a:r>
              <a:rPr lang="zh-CN" altLang="en-US" sz="2400" dirty="0">
                <a:solidFill>
                  <a:schemeClr val="tx2"/>
                </a:solidFill>
                <a:latin typeface="Times New Roman" panose="02020603050405020304" pitchFamily="18" charset="0"/>
                <a:cs typeface="Times New Roman" panose="02020603050405020304" pitchFamily="18" charset="0"/>
              </a:rPr>
              <a:t>来</a:t>
            </a:r>
            <a:r>
              <a:rPr lang="zh-CN" altLang="en-US" sz="2400" dirty="0">
                <a:solidFill>
                  <a:schemeClr val="tx2"/>
                </a:solidFill>
                <a:latin typeface="+mn-ea"/>
                <a:cs typeface="Times New Roman" panose="02020603050405020304" pitchFamily="18" charset="0"/>
              </a:rPr>
              <a:t>描述“圆心”的</a:t>
            </a:r>
            <a:r>
              <a:rPr lang="en-US" altLang="zh-CN" sz="2400" dirty="0">
                <a:solidFill>
                  <a:schemeClr val="tx2"/>
                </a:solidFill>
                <a:latin typeface="Times New Roman" panose="02020603050405020304" pitchFamily="18" charset="0"/>
                <a:cs typeface="Times New Roman" panose="02020603050405020304" pitchFamily="18" charset="0"/>
              </a:rPr>
              <a:t>x</a:t>
            </a:r>
            <a:r>
              <a:rPr lang="zh-CN" altLang="en-US" sz="2400" dirty="0">
                <a:solidFill>
                  <a:schemeClr val="tx2"/>
                </a:solidFill>
                <a:latin typeface="Times New Roman" panose="02020603050405020304" pitchFamily="18" charset="0"/>
                <a:cs typeface="Times New Roman" panose="02020603050405020304" pitchFamily="18" charset="0"/>
              </a:rPr>
              <a:t>坐标和</a:t>
            </a:r>
            <a:r>
              <a:rPr lang="en-US" altLang="zh-CN" sz="2400" dirty="0">
                <a:solidFill>
                  <a:schemeClr val="tx2"/>
                </a:solidFill>
                <a:latin typeface="Times New Roman" panose="02020603050405020304" pitchFamily="18" charset="0"/>
                <a:cs typeface="Times New Roman" panose="02020603050405020304" pitchFamily="18" charset="0"/>
              </a:rPr>
              <a:t>y</a:t>
            </a:r>
            <a:r>
              <a:rPr lang="zh-CN" altLang="en-US" sz="2400" dirty="0">
                <a:solidFill>
                  <a:schemeClr val="tx2"/>
                </a:solidFill>
                <a:latin typeface="+mn-ea"/>
                <a:cs typeface="Times New Roman" panose="02020603050405020304" pitchFamily="18" charset="0"/>
              </a:rPr>
              <a:t>坐标</a:t>
            </a:r>
            <a:endParaRPr lang="zh-CN" altLang="en-US" sz="2400" dirty="0">
              <a:solidFill>
                <a:schemeClr val="tx2"/>
              </a:solidFill>
              <a:latin typeface="+mn-ea"/>
              <a:cs typeface="Times New Roman" panose="02020603050405020304" pitchFamily="18" charset="0"/>
            </a:endParaRPr>
          </a:p>
          <a:p>
            <a:pPr>
              <a:lnSpc>
                <a:spcPct val="100000"/>
              </a:lnSpc>
              <a:spcBef>
                <a:spcPts val="600"/>
              </a:spcBef>
              <a:buClr>
                <a:schemeClr val="tx2"/>
              </a:buClr>
            </a:pPr>
            <a:r>
              <a:rPr lang="zh-CN" altLang="en-US" sz="2400" dirty="0">
                <a:solidFill>
                  <a:schemeClr val="tx2"/>
                </a:solidFill>
                <a:latin typeface="+mn-ea"/>
                <a:cs typeface="Times New Roman" panose="02020603050405020304" pitchFamily="18" charset="0"/>
              </a:rPr>
              <a:t>用</a:t>
            </a:r>
            <a:r>
              <a:rPr lang="zh-CN" altLang="en-US" sz="2400" dirty="0">
                <a:solidFill>
                  <a:schemeClr val="tx2"/>
                </a:solidFill>
                <a:latin typeface="Times New Roman" panose="02020603050405020304" pitchFamily="18" charset="0"/>
                <a:cs typeface="Times New Roman" panose="02020603050405020304" pitchFamily="18" charset="0"/>
              </a:rPr>
              <a:t>变量</a:t>
            </a:r>
            <a:r>
              <a:rPr lang="en-US" altLang="zh-CN" sz="2400" dirty="0" err="1">
                <a:solidFill>
                  <a:schemeClr val="tx2"/>
                </a:solidFill>
                <a:latin typeface="Times New Roman" panose="02020603050405020304" pitchFamily="18" charset="0"/>
                <a:cs typeface="Times New Roman" panose="02020603050405020304" pitchFamily="18" charset="0"/>
              </a:rPr>
              <a:t>m_radius</a:t>
            </a:r>
            <a:r>
              <a:rPr lang="zh-CN" altLang="en-US" sz="2400" dirty="0">
                <a:solidFill>
                  <a:schemeClr val="tx2"/>
                </a:solidFill>
                <a:latin typeface="Times New Roman" panose="02020603050405020304" pitchFamily="18" charset="0"/>
                <a:cs typeface="Times New Roman" panose="02020603050405020304" pitchFamily="18" charset="0"/>
              </a:rPr>
              <a:t>来</a:t>
            </a:r>
            <a:r>
              <a:rPr lang="zh-CN" altLang="en-US" sz="2400" dirty="0">
                <a:solidFill>
                  <a:schemeClr val="tx2"/>
                </a:solidFill>
                <a:latin typeface="+mn-ea"/>
                <a:cs typeface="Times New Roman" panose="02020603050405020304" pitchFamily="18" charset="0"/>
              </a:rPr>
              <a:t>描述“半径”</a:t>
            </a:r>
            <a:endParaRPr lang="en-US" altLang="zh-CN" sz="2400" dirty="0">
              <a:solidFill>
                <a:schemeClr val="tx2"/>
              </a:solidFill>
              <a:latin typeface="+mn-ea"/>
              <a:cs typeface="Times New Roman" panose="02020603050405020304" pitchFamily="18" charset="0"/>
            </a:endParaRPr>
          </a:p>
          <a:p>
            <a:pPr marL="0" indent="0" algn="just">
              <a:lnSpc>
                <a:spcPct val="100000"/>
              </a:lnSpc>
              <a:spcBef>
                <a:spcPts val="600"/>
              </a:spcBef>
              <a:buClr>
                <a:srgbClr val="7030A0"/>
              </a:buClr>
              <a:buNone/>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③方法：</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00000"/>
              </a:lnSpc>
              <a:spcBef>
                <a:spcPts val="600"/>
              </a:spcBef>
              <a:buClr>
                <a:schemeClr val="tx2"/>
              </a:buClr>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用函数“</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void </a:t>
            </a:r>
            <a:r>
              <a:rPr lang="en-US" altLang="zh-CN"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setCenter</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x,double</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y)</a:t>
            </a:r>
            <a:r>
              <a:rPr lang="en-US" altLang="zh-CN" sz="2400" dirty="0">
                <a:solidFill>
                  <a:schemeClr val="tx2"/>
                </a:solidFill>
                <a:ea typeface="微软雅黑" panose="020B0503020204020204" pitchFamily="34" charset="-122"/>
                <a:cs typeface="Times New Roman" panose="02020603050405020304" pitchFamily="18" charset="0"/>
              </a:rPr>
              <a:t>”</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来描述“设置圆心”的方法</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00000"/>
              </a:lnSpc>
              <a:spcBef>
                <a:spcPts val="600"/>
              </a:spcBef>
              <a:buClr>
                <a:schemeClr val="tx2"/>
              </a:buClr>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用函数“</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void </a:t>
            </a:r>
            <a:r>
              <a:rPr lang="en-US" altLang="zh-CN"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setRadius</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(double radius)</a:t>
            </a:r>
            <a:r>
              <a:rPr lang="en-US" altLang="zh-CN" sz="2400" dirty="0">
                <a:solidFill>
                  <a:schemeClr val="tx2"/>
                </a:solidFill>
                <a:ea typeface="微软雅黑" panose="020B0503020204020204" pitchFamily="34" charset="-122"/>
                <a:cs typeface="Times New Roman" panose="02020603050405020304" pitchFamily="18" charset="0"/>
              </a:rPr>
              <a:t>”</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来描述“设置半径”的方法</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00000"/>
              </a:lnSpc>
              <a:spcBef>
                <a:spcPts val="600"/>
              </a:spcBef>
              <a:buClr>
                <a:schemeClr val="tx2"/>
              </a:buClr>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用函数“ </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getArea</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2"/>
                </a:solidFill>
                <a:ea typeface="微软雅黑" panose="020B0503020204020204" pitchFamily="34" charset="-122"/>
                <a:cs typeface="Times New Roman" panose="02020603050405020304" pitchFamily="18" charset="0"/>
              </a:rPr>
              <a:t>”</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来描述“求圆面积”的方法，函数的返回值即为圆的面积 </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spcBef>
                <a:spcPts val="600"/>
              </a:spcBef>
              <a:buClr>
                <a:schemeClr val="tx2"/>
              </a:buClr>
              <a:buNone/>
            </a:pPr>
            <a:endParaRPr lang="en-US" altLang="zh-CN" sz="2400" dirty="0">
              <a:solidFill>
                <a:schemeClr val="tx2"/>
              </a:solidFill>
              <a:latin typeface="+mn-ea"/>
              <a:cs typeface="Times New Roman" panose="02020603050405020304" pitchFamily="18" charset="0"/>
            </a:endParaRPr>
          </a:p>
          <a:p>
            <a:pPr>
              <a:spcBef>
                <a:spcPts val="600"/>
              </a:spcBef>
              <a:buClr>
                <a:schemeClr val="tx2"/>
              </a:buClr>
            </a:pPr>
            <a:endParaRPr lang="en-US" altLang="zh-CN" sz="2400" dirty="0">
              <a:solidFill>
                <a:schemeClr val="tx2"/>
              </a:solidFill>
              <a:latin typeface="+mn-ea"/>
              <a:cs typeface="Times New Roman" panose="02020603050405020304" pitchFamily="18" charset="0"/>
            </a:endParaRPr>
          </a:p>
        </p:txBody>
      </p:sp>
      <p:sp>
        <p:nvSpPr>
          <p:cNvPr id="47" name="矩形 46"/>
          <p:cNvSpPr/>
          <p:nvPr/>
        </p:nvSpPr>
        <p:spPr>
          <a:xfrm>
            <a:off x="3370217" y="1653879"/>
            <a:ext cx="8334103" cy="535531"/>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求解思路：要用</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语言模拟圆类的类名、属性和方法</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部分。</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par>
                                <p:cTn id="14" presetID="23" presetClass="entr" presetSubtype="288"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ppt_w</p:attrName>
                                        </p:attrNameLst>
                                      </p:cBhvr>
                                      <p:tavLst>
                                        <p:tav tm="0">
                                          <p:val>
                                            <p:strVal val="4/3*#ppt_w"/>
                                          </p:val>
                                        </p:tav>
                                        <p:tav tm="100000">
                                          <p:val>
                                            <p:strVal val="#ppt_w"/>
                                          </p:val>
                                        </p:tav>
                                      </p:tavLst>
                                    </p:anim>
                                    <p:anim calcmode="lin" valueType="num">
                                      <p:cBhvr>
                                        <p:cTn id="17" dur="500" fill="hold"/>
                                        <p:tgtEl>
                                          <p:spTgt spid="35"/>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left)">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6">
                                            <p:txEl>
                                              <p:pRg st="0" end="0"/>
                                            </p:txEl>
                                          </p:spTgt>
                                        </p:tgtEl>
                                        <p:attrNameLst>
                                          <p:attrName>style.visibility</p:attrName>
                                        </p:attrNameLst>
                                      </p:cBhvr>
                                      <p:to>
                                        <p:strVal val="visible"/>
                                      </p:to>
                                    </p:set>
                                    <p:animEffect transition="in" filter="fade">
                                      <p:cBhvr>
                                        <p:cTn id="26" dur="1000"/>
                                        <p:tgtEl>
                                          <p:spTgt spid="46">
                                            <p:txEl>
                                              <p:pRg st="0" end="0"/>
                                            </p:txEl>
                                          </p:spTgt>
                                        </p:tgtEl>
                                      </p:cBhvr>
                                    </p:animEffect>
                                    <p:anim calcmode="lin" valueType="num">
                                      <p:cBhvr>
                                        <p:cTn id="27"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6">
                                            <p:txEl>
                                              <p:pRg st="1" end="1"/>
                                            </p:txEl>
                                          </p:spTgt>
                                        </p:tgtEl>
                                        <p:attrNameLst>
                                          <p:attrName>style.visibility</p:attrName>
                                        </p:attrNameLst>
                                      </p:cBhvr>
                                      <p:to>
                                        <p:strVal val="visible"/>
                                      </p:to>
                                    </p:set>
                                    <p:animEffect transition="in" filter="fade">
                                      <p:cBhvr>
                                        <p:cTn id="33" dur="1000"/>
                                        <p:tgtEl>
                                          <p:spTgt spid="46">
                                            <p:txEl>
                                              <p:pRg st="1" end="1"/>
                                            </p:txEl>
                                          </p:spTgt>
                                        </p:tgtEl>
                                      </p:cBhvr>
                                    </p:animEffect>
                                    <p:anim calcmode="lin" valueType="num">
                                      <p:cBhvr>
                                        <p:cTn id="34" dur="1000" fill="hold"/>
                                        <p:tgtEl>
                                          <p:spTgt spid="46">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46">
                                            <p:txEl>
                                              <p:pRg st="1" end="1"/>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6">
                                            <p:txEl>
                                              <p:pRg st="2" end="2"/>
                                            </p:txEl>
                                          </p:spTgt>
                                        </p:tgtEl>
                                        <p:attrNameLst>
                                          <p:attrName>style.visibility</p:attrName>
                                        </p:attrNameLst>
                                      </p:cBhvr>
                                      <p:to>
                                        <p:strVal val="visible"/>
                                      </p:to>
                                    </p:set>
                                    <p:animEffect transition="in" filter="fade">
                                      <p:cBhvr>
                                        <p:cTn id="38" dur="1000"/>
                                        <p:tgtEl>
                                          <p:spTgt spid="46">
                                            <p:txEl>
                                              <p:pRg st="2" end="2"/>
                                            </p:txEl>
                                          </p:spTgt>
                                        </p:tgtEl>
                                      </p:cBhvr>
                                    </p:animEffect>
                                    <p:anim calcmode="lin" valueType="num">
                                      <p:cBhvr>
                                        <p:cTn id="39" dur="1000" fill="hold"/>
                                        <p:tgtEl>
                                          <p:spTgt spid="46">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46">
                                            <p:txEl>
                                              <p:pRg st="2" end="2"/>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6">
                                            <p:txEl>
                                              <p:pRg st="3" end="3"/>
                                            </p:txEl>
                                          </p:spTgt>
                                        </p:tgtEl>
                                        <p:attrNameLst>
                                          <p:attrName>style.visibility</p:attrName>
                                        </p:attrNameLst>
                                      </p:cBhvr>
                                      <p:to>
                                        <p:strVal val="visible"/>
                                      </p:to>
                                    </p:set>
                                    <p:animEffect transition="in" filter="fade">
                                      <p:cBhvr>
                                        <p:cTn id="43" dur="1000"/>
                                        <p:tgtEl>
                                          <p:spTgt spid="46">
                                            <p:txEl>
                                              <p:pRg st="3" end="3"/>
                                            </p:txEl>
                                          </p:spTgt>
                                        </p:tgtEl>
                                      </p:cBhvr>
                                    </p:animEffect>
                                    <p:anim calcmode="lin" valueType="num">
                                      <p:cBhvr>
                                        <p:cTn id="44" dur="1000" fill="hold"/>
                                        <p:tgtEl>
                                          <p:spTgt spid="46">
                                            <p:txEl>
                                              <p:pRg st="3" end="3"/>
                                            </p:txEl>
                                          </p:spTgt>
                                        </p:tgtEl>
                                        <p:attrNameLst>
                                          <p:attrName>ppt_x</p:attrName>
                                        </p:attrNameLst>
                                      </p:cBhvr>
                                      <p:tavLst>
                                        <p:tav tm="0">
                                          <p:val>
                                            <p:strVal val="#ppt_x"/>
                                          </p:val>
                                        </p:tav>
                                        <p:tav tm="100000">
                                          <p:val>
                                            <p:strVal val="#ppt_x"/>
                                          </p:val>
                                        </p:tav>
                                      </p:tavLst>
                                    </p:anim>
                                    <p:anim calcmode="lin" valueType="num">
                                      <p:cBhvr>
                                        <p:cTn id="45" dur="1000" fill="hold"/>
                                        <p:tgtEl>
                                          <p:spTgt spid="4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6">
                                            <p:txEl>
                                              <p:pRg st="4" end="4"/>
                                            </p:txEl>
                                          </p:spTgt>
                                        </p:tgtEl>
                                        <p:attrNameLst>
                                          <p:attrName>style.visibility</p:attrName>
                                        </p:attrNameLst>
                                      </p:cBhvr>
                                      <p:to>
                                        <p:strVal val="visible"/>
                                      </p:to>
                                    </p:set>
                                    <p:animEffect transition="in" filter="fade">
                                      <p:cBhvr>
                                        <p:cTn id="50" dur="1000"/>
                                        <p:tgtEl>
                                          <p:spTgt spid="46">
                                            <p:txEl>
                                              <p:pRg st="4" end="4"/>
                                            </p:txEl>
                                          </p:spTgt>
                                        </p:tgtEl>
                                      </p:cBhvr>
                                    </p:animEffect>
                                    <p:anim calcmode="lin" valueType="num">
                                      <p:cBhvr>
                                        <p:cTn id="51" dur="1000" fill="hold"/>
                                        <p:tgtEl>
                                          <p:spTgt spid="46">
                                            <p:txEl>
                                              <p:pRg st="4" end="4"/>
                                            </p:txEl>
                                          </p:spTgt>
                                        </p:tgtEl>
                                        <p:attrNameLst>
                                          <p:attrName>ppt_x</p:attrName>
                                        </p:attrNameLst>
                                      </p:cBhvr>
                                      <p:tavLst>
                                        <p:tav tm="0">
                                          <p:val>
                                            <p:strVal val="#ppt_x"/>
                                          </p:val>
                                        </p:tav>
                                        <p:tav tm="100000">
                                          <p:val>
                                            <p:strVal val="#ppt_x"/>
                                          </p:val>
                                        </p:tav>
                                      </p:tavLst>
                                    </p:anim>
                                    <p:anim calcmode="lin" valueType="num">
                                      <p:cBhvr>
                                        <p:cTn id="52" dur="1000" fill="hold"/>
                                        <p:tgtEl>
                                          <p:spTgt spid="46">
                                            <p:txEl>
                                              <p:pRg st="4" end="4"/>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6">
                                            <p:txEl>
                                              <p:pRg st="5" end="5"/>
                                            </p:txEl>
                                          </p:spTgt>
                                        </p:tgtEl>
                                        <p:attrNameLst>
                                          <p:attrName>style.visibility</p:attrName>
                                        </p:attrNameLst>
                                      </p:cBhvr>
                                      <p:to>
                                        <p:strVal val="visible"/>
                                      </p:to>
                                    </p:set>
                                    <p:animEffect transition="in" filter="fade">
                                      <p:cBhvr>
                                        <p:cTn id="55" dur="1000"/>
                                        <p:tgtEl>
                                          <p:spTgt spid="46">
                                            <p:txEl>
                                              <p:pRg st="5" end="5"/>
                                            </p:txEl>
                                          </p:spTgt>
                                        </p:tgtEl>
                                      </p:cBhvr>
                                    </p:animEffect>
                                    <p:anim calcmode="lin" valueType="num">
                                      <p:cBhvr>
                                        <p:cTn id="56" dur="1000" fill="hold"/>
                                        <p:tgtEl>
                                          <p:spTgt spid="46">
                                            <p:txEl>
                                              <p:pRg st="5" end="5"/>
                                            </p:txEl>
                                          </p:spTgt>
                                        </p:tgtEl>
                                        <p:attrNameLst>
                                          <p:attrName>ppt_x</p:attrName>
                                        </p:attrNameLst>
                                      </p:cBhvr>
                                      <p:tavLst>
                                        <p:tav tm="0">
                                          <p:val>
                                            <p:strVal val="#ppt_x"/>
                                          </p:val>
                                        </p:tav>
                                        <p:tav tm="100000">
                                          <p:val>
                                            <p:strVal val="#ppt_x"/>
                                          </p:val>
                                        </p:tav>
                                      </p:tavLst>
                                    </p:anim>
                                    <p:anim calcmode="lin" valueType="num">
                                      <p:cBhvr>
                                        <p:cTn id="57" dur="1000" fill="hold"/>
                                        <p:tgtEl>
                                          <p:spTgt spid="4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46">
                                            <p:txEl>
                                              <p:pRg st="6" end="6"/>
                                            </p:txEl>
                                          </p:spTgt>
                                        </p:tgtEl>
                                        <p:attrNameLst>
                                          <p:attrName>style.visibility</p:attrName>
                                        </p:attrNameLst>
                                      </p:cBhvr>
                                      <p:to>
                                        <p:strVal val="visible"/>
                                      </p:to>
                                    </p:set>
                                    <p:animEffect transition="in" filter="fade">
                                      <p:cBhvr>
                                        <p:cTn id="62" dur="1000"/>
                                        <p:tgtEl>
                                          <p:spTgt spid="46">
                                            <p:txEl>
                                              <p:pRg st="6" end="6"/>
                                            </p:txEl>
                                          </p:spTgt>
                                        </p:tgtEl>
                                      </p:cBhvr>
                                    </p:animEffect>
                                    <p:anim calcmode="lin" valueType="num">
                                      <p:cBhvr>
                                        <p:cTn id="63" dur="1000" fill="hold"/>
                                        <p:tgtEl>
                                          <p:spTgt spid="46">
                                            <p:txEl>
                                              <p:pRg st="6" end="6"/>
                                            </p:txEl>
                                          </p:spTgt>
                                        </p:tgtEl>
                                        <p:attrNameLst>
                                          <p:attrName>ppt_x</p:attrName>
                                        </p:attrNameLst>
                                      </p:cBhvr>
                                      <p:tavLst>
                                        <p:tav tm="0">
                                          <p:val>
                                            <p:strVal val="#ppt_x"/>
                                          </p:val>
                                        </p:tav>
                                        <p:tav tm="100000">
                                          <p:val>
                                            <p:strVal val="#ppt_x"/>
                                          </p:val>
                                        </p:tav>
                                      </p:tavLst>
                                    </p:anim>
                                    <p:anim calcmode="lin" valueType="num">
                                      <p:cBhvr>
                                        <p:cTn id="64" dur="1000" fill="hold"/>
                                        <p:tgtEl>
                                          <p:spTgt spid="4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46">
                                            <p:txEl>
                                              <p:pRg st="7" end="7"/>
                                            </p:txEl>
                                          </p:spTgt>
                                        </p:tgtEl>
                                        <p:attrNameLst>
                                          <p:attrName>style.visibility</p:attrName>
                                        </p:attrNameLst>
                                      </p:cBhvr>
                                      <p:to>
                                        <p:strVal val="visible"/>
                                      </p:to>
                                    </p:set>
                                    <p:animEffect transition="in" filter="fade">
                                      <p:cBhvr>
                                        <p:cTn id="69" dur="1000"/>
                                        <p:tgtEl>
                                          <p:spTgt spid="46">
                                            <p:txEl>
                                              <p:pRg st="7" end="7"/>
                                            </p:txEl>
                                          </p:spTgt>
                                        </p:tgtEl>
                                      </p:cBhvr>
                                    </p:animEffect>
                                    <p:anim calcmode="lin" valueType="num">
                                      <p:cBhvr>
                                        <p:cTn id="70" dur="1000" fill="hold"/>
                                        <p:tgtEl>
                                          <p:spTgt spid="46">
                                            <p:txEl>
                                              <p:pRg st="7" end="7"/>
                                            </p:txEl>
                                          </p:spTgt>
                                        </p:tgtEl>
                                        <p:attrNameLst>
                                          <p:attrName>ppt_x</p:attrName>
                                        </p:attrNameLst>
                                      </p:cBhvr>
                                      <p:tavLst>
                                        <p:tav tm="0">
                                          <p:val>
                                            <p:strVal val="#ppt_x"/>
                                          </p:val>
                                        </p:tav>
                                        <p:tav tm="100000">
                                          <p:val>
                                            <p:strVal val="#ppt_x"/>
                                          </p:val>
                                        </p:tav>
                                      </p:tavLst>
                                    </p:anim>
                                    <p:anim calcmode="lin" valueType="num">
                                      <p:cBhvr>
                                        <p:cTn id="71" dur="1000" fill="hold"/>
                                        <p:tgtEl>
                                          <p:spTgt spid="4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0" name="组合 39"/>
          <p:cNvGrpSpPr/>
          <p:nvPr/>
        </p:nvGrpSpPr>
        <p:grpSpPr>
          <a:xfrm>
            <a:off x="549001" y="555626"/>
            <a:ext cx="5889381" cy="876848"/>
            <a:chOff x="326687" y="247818"/>
            <a:chExt cx="5132570" cy="725466"/>
          </a:xfrm>
        </p:grpSpPr>
        <p:sp>
          <p:nvSpPr>
            <p:cNvPr id="33" name="文本框 7"/>
            <p:cNvSpPr txBox="1"/>
            <p:nvPr/>
          </p:nvSpPr>
          <p:spPr bwMode="auto">
            <a:xfrm>
              <a:off x="399105"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面向对象方法的基本概念</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41" name="矩形 40"/>
          <p:cNvSpPr/>
          <p:nvPr/>
        </p:nvSpPr>
        <p:spPr>
          <a:xfrm>
            <a:off x="637900" y="1794052"/>
            <a:ext cx="6084632" cy="3905043"/>
          </a:xfrm>
          <a:prstGeom prst="rect">
            <a:avLst/>
          </a:prstGeom>
        </p:spPr>
        <p:txBody>
          <a:bodyPr wrap="square">
            <a:spAutoFit/>
          </a:bodyPr>
          <a:lstStyle/>
          <a:p>
            <a:pPr>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面向对象方法（</a:t>
            </a:r>
            <a:r>
              <a:rPr lang="en-US" altLang="zh-CN" sz="2400" dirty="0">
                <a:solidFill>
                  <a:srgbClr val="080808"/>
                </a:solidFill>
                <a:latin typeface="Times New Roman" panose="02020603050405020304" pitchFamily="18" charset="0"/>
                <a:cs typeface="Times New Roman" panose="02020603050405020304" pitchFamily="18" charset="0"/>
              </a:rPr>
              <a:t>Object-Oriented Method</a:t>
            </a:r>
            <a:r>
              <a:rPr lang="zh-CN" altLang="en-US" sz="2400" dirty="0">
                <a:solidFill>
                  <a:srgbClr val="080808"/>
                </a:solidFill>
                <a:latin typeface="Times New Roman" panose="02020603050405020304" pitchFamily="18" charset="0"/>
                <a:cs typeface="Times New Roman" panose="02020603050405020304" pitchFamily="18" charset="0"/>
              </a:rPr>
              <a:t>）是以认识论为基础，尽可能模拟人类习惯的思维方式，用对象来理解和分析问题空间，使开发软件的方法与过程尽可能接近人类认识世界、解决问题的思维方法与过程，使描述问题的问题空间与实现解法的解空间在结构上尽可能一致。</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44" name="组合 43"/>
          <p:cNvGrpSpPr/>
          <p:nvPr/>
        </p:nvGrpSpPr>
        <p:grpSpPr>
          <a:xfrm>
            <a:off x="7011528" y="2085855"/>
            <a:ext cx="4302259" cy="3459162"/>
            <a:chOff x="6929120" y="2200155"/>
            <a:chExt cx="4302259" cy="3459162"/>
          </a:xfrm>
        </p:grpSpPr>
        <p:sp>
          <p:nvSpPr>
            <p:cNvPr id="48" name="Rectangle 3"/>
            <p:cNvSpPr txBox="1">
              <a:spLocks noChangeArrowheads="1"/>
            </p:cNvSpPr>
            <p:nvPr/>
          </p:nvSpPr>
          <p:spPr>
            <a:xfrm>
              <a:off x="7055209" y="2717588"/>
              <a:ext cx="4026214" cy="26629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2400" dirty="0">
                  <a:solidFill>
                    <a:srgbClr val="0070C0"/>
                  </a:solidFill>
                  <a:latin typeface="Times New Roman" panose="02020603050405020304" pitchFamily="18" charset="0"/>
                  <a:cs typeface="Times New Roman" panose="02020603050405020304" pitchFamily="18" charset="0"/>
                </a:rPr>
                <a:t>面向对象方法的基本观点是一切系统都是由对象构成的，它们的相互作用、相互影响，构成了大千世界的各式各样系统。面向对象的分析过程就是认识客观世界的过程。</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aphicFrame>
        <p:nvGraphicFramePr>
          <p:cNvPr id="31" name="Group 62"/>
          <p:cNvGraphicFramePr>
            <a:graphicFrameLocks noGrp="1"/>
          </p:cNvGraphicFramePr>
          <p:nvPr/>
        </p:nvGraphicFramePr>
        <p:xfrm>
          <a:off x="1278147" y="1897674"/>
          <a:ext cx="2590799" cy="3838708"/>
        </p:xfrm>
        <a:graphic>
          <a:graphicData uri="http://schemas.openxmlformats.org/drawingml/2006/table">
            <a:tbl>
              <a:tblPr/>
              <a:tblGrid>
                <a:gridCol w="2590799"/>
              </a:tblGrid>
              <a:tr h="7200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类名：圆</a:t>
                      </a:r>
                      <a:endParaRPr kumimoji="0" lang="zh-CN" altLang="en-US" sz="2400" b="0" i="0" u="none" strike="noStrike" cap="none" normalizeH="0" baseline="0" dirty="0">
                        <a:ln>
                          <a:noFill/>
                        </a:ln>
                        <a:solidFill>
                          <a:srgbClr val="0070C0"/>
                        </a:solidFill>
                        <a:effectLst/>
                        <a:latin typeface="Times New Roman" panose="02020603050405020304" pitchFamily="18" charset="0"/>
                        <a:ea typeface="+mn-ea"/>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r>
              <a:tr h="155935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属性：</a:t>
                      </a:r>
                      <a:endPar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圆心</a:t>
                      </a:r>
                      <a:endPar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半径</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935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方法：</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设置圆心</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设置半径</a:t>
                      </a:r>
                      <a:endPar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a:t>
                      </a: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求圆面积</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箭头: 右 1"/>
          <p:cNvSpPr/>
          <p:nvPr/>
        </p:nvSpPr>
        <p:spPr>
          <a:xfrm>
            <a:off x="4301835" y="3429000"/>
            <a:ext cx="1163782" cy="524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2" name="Group 62"/>
          <p:cNvGraphicFramePr>
            <a:graphicFrameLocks noGrp="1"/>
          </p:cNvGraphicFramePr>
          <p:nvPr/>
        </p:nvGraphicFramePr>
        <p:xfrm>
          <a:off x="5839693" y="1897674"/>
          <a:ext cx="5086784" cy="3838708"/>
        </p:xfrm>
        <a:graphic>
          <a:graphicData uri="http://schemas.openxmlformats.org/drawingml/2006/table">
            <a:tbl>
              <a:tblPr/>
              <a:tblGrid>
                <a:gridCol w="5086784"/>
              </a:tblGrid>
              <a:tr h="72000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类名：</a:t>
                      </a:r>
                      <a:r>
                        <a:rPr kumimoji="0" lang="en-US" altLang="zh-CN" sz="2400" b="0" i="0" u="none" strike="noStrike" cap="none" normalizeH="0" baseline="0" dirty="0">
                          <a:ln>
                            <a:noFill/>
                          </a:ln>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Circle</a:t>
                      </a:r>
                      <a:endParaRPr kumimoji="0" lang="zh-CN" altLang="en-US" sz="2400" b="0" i="0" u="none" strike="noStrike" cap="none" normalizeH="0" baseline="0" dirty="0">
                        <a:ln>
                          <a:noFill/>
                        </a:ln>
                        <a:solidFill>
                          <a:srgbClr val="0070C0"/>
                        </a:solidFill>
                        <a:effectLst/>
                        <a:latin typeface="Times New Roman" panose="02020603050405020304" pitchFamily="18" charset="0"/>
                        <a:ea typeface="+mn-ea"/>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r>
              <a:tr h="155935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属性：</a:t>
                      </a:r>
                      <a:endPar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a:t>
                      </a: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double </a:t>
                      </a:r>
                      <a:r>
                        <a:rPr kumimoji="0" lang="en-US" altLang="zh-CN" sz="2400" b="0" i="0" u="none" strike="noStrike" cap="none" normalizeH="0" baseline="0" dirty="0" err="1">
                          <a:ln>
                            <a:noFill/>
                          </a:ln>
                          <a:solidFill>
                            <a:srgbClr val="080808"/>
                          </a:solidFill>
                          <a:effectLst/>
                          <a:latin typeface="Times New Roman" panose="02020603050405020304" pitchFamily="18" charset="0"/>
                          <a:ea typeface="+mn-ea"/>
                          <a:cs typeface="Times New Roman" panose="02020603050405020304" pitchFamily="18" charset="0"/>
                        </a:rPr>
                        <a:t>m_x</a:t>
                      </a: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a:t>
                      </a:r>
                      <a:r>
                        <a:rPr kumimoji="0" lang="en-US" altLang="zh-CN" sz="2400" b="0" i="0" u="none" strike="noStrike" cap="none" normalizeH="0" baseline="0" dirty="0" err="1">
                          <a:ln>
                            <a:noFill/>
                          </a:ln>
                          <a:solidFill>
                            <a:srgbClr val="080808"/>
                          </a:solidFill>
                          <a:effectLst/>
                          <a:latin typeface="Times New Roman" panose="02020603050405020304" pitchFamily="18" charset="0"/>
                          <a:ea typeface="+mn-ea"/>
                          <a:cs typeface="Times New Roman" panose="02020603050405020304" pitchFamily="18" charset="0"/>
                        </a:rPr>
                        <a:t>m_y</a:t>
                      </a: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a:t>
                      </a:r>
                      <a:endPar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a:t>
                      </a: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double </a:t>
                      </a:r>
                      <a:r>
                        <a:rPr kumimoji="0" lang="en-US" altLang="zh-CN" sz="2400" b="0" i="0" u="none" strike="noStrike" cap="none" normalizeH="0" baseline="0" dirty="0" err="1">
                          <a:ln>
                            <a:noFill/>
                          </a:ln>
                          <a:solidFill>
                            <a:srgbClr val="080808"/>
                          </a:solidFill>
                          <a:effectLst/>
                          <a:latin typeface="Times New Roman" panose="02020603050405020304" pitchFamily="18" charset="0"/>
                          <a:ea typeface="+mn-ea"/>
                          <a:cs typeface="Times New Roman" panose="02020603050405020304" pitchFamily="18" charset="0"/>
                        </a:rPr>
                        <a:t>m_radius</a:t>
                      </a: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935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方法：</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a:t>
                      </a: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void </a:t>
                      </a:r>
                      <a:r>
                        <a:rPr kumimoji="0" lang="en-US" altLang="zh-CN" sz="2400" b="0" i="0" u="none" strike="noStrike" cap="none" normalizeH="0" baseline="0" dirty="0" err="1">
                          <a:ln>
                            <a:noFill/>
                          </a:ln>
                          <a:solidFill>
                            <a:srgbClr val="080808"/>
                          </a:solidFill>
                          <a:effectLst/>
                          <a:latin typeface="Times New Roman" panose="02020603050405020304" pitchFamily="18" charset="0"/>
                          <a:ea typeface="+mn-ea"/>
                          <a:cs typeface="Times New Roman" panose="02020603050405020304" pitchFamily="18" charset="0"/>
                        </a:rPr>
                        <a:t>setCenter</a:t>
                      </a: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(double </a:t>
                      </a:r>
                      <a:r>
                        <a:rPr kumimoji="0" lang="en-US" altLang="zh-CN" sz="2400" b="0" i="0" u="none" strike="noStrike" cap="none" normalizeH="0" baseline="0" dirty="0" err="1">
                          <a:ln>
                            <a:noFill/>
                          </a:ln>
                          <a:solidFill>
                            <a:srgbClr val="080808"/>
                          </a:solidFill>
                          <a:effectLst/>
                          <a:latin typeface="Times New Roman" panose="02020603050405020304" pitchFamily="18" charset="0"/>
                          <a:ea typeface="+mn-ea"/>
                          <a:cs typeface="Times New Roman" panose="02020603050405020304" pitchFamily="18" charset="0"/>
                        </a:rPr>
                        <a:t>x,double</a:t>
                      </a: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y);</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a:t>
                      </a: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void </a:t>
                      </a:r>
                      <a:r>
                        <a:rPr kumimoji="0" lang="en-US" altLang="zh-CN" sz="2400" b="0" i="0" u="none" strike="noStrike" cap="none" normalizeH="0" baseline="0" dirty="0" err="1">
                          <a:ln>
                            <a:noFill/>
                          </a:ln>
                          <a:solidFill>
                            <a:srgbClr val="080808"/>
                          </a:solidFill>
                          <a:effectLst/>
                          <a:latin typeface="Times New Roman" panose="02020603050405020304" pitchFamily="18" charset="0"/>
                          <a:ea typeface="+mn-ea"/>
                          <a:cs typeface="Times New Roman" panose="02020603050405020304" pitchFamily="18" charset="0"/>
                        </a:rPr>
                        <a:t>setRadius</a:t>
                      </a: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(double radius);</a:t>
                      </a:r>
                      <a:endPar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double </a:t>
                      </a:r>
                      <a:r>
                        <a:rPr kumimoji="0" lang="en-US" altLang="zh-CN" sz="2400" b="0" i="0" u="none" strike="noStrike" cap="none" normalizeH="0" baseline="0" dirty="0" err="1">
                          <a:ln>
                            <a:noFill/>
                          </a:ln>
                          <a:solidFill>
                            <a:srgbClr val="080808"/>
                          </a:solidFill>
                          <a:effectLst/>
                          <a:latin typeface="Times New Roman" panose="02020603050405020304" pitchFamily="18" charset="0"/>
                          <a:ea typeface="+mn-ea"/>
                          <a:cs typeface="Times New Roman" panose="02020603050405020304" pitchFamily="18" charset="0"/>
                        </a:rPr>
                        <a:t>getArea</a:t>
                      </a: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3" name="矩形 32"/>
          <p:cNvSpPr/>
          <p:nvPr/>
        </p:nvSpPr>
        <p:spPr>
          <a:xfrm>
            <a:off x="1398897" y="5739455"/>
            <a:ext cx="2234445" cy="580865"/>
          </a:xfrm>
          <a:prstGeom prst="rect">
            <a:avLst/>
          </a:prstGeom>
        </p:spPr>
        <p:txBody>
          <a:bodyPr wrap="square">
            <a:spAutoFit/>
          </a:bodyPr>
          <a:lstStyle/>
          <a:p>
            <a:pPr algn="ctr">
              <a:lnSpc>
                <a:spcPct val="15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现实世界</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7265862" y="5743129"/>
            <a:ext cx="2234445" cy="580865"/>
          </a:xfrm>
          <a:prstGeom prst="rect">
            <a:avLst/>
          </a:prstGeom>
        </p:spPr>
        <p:txBody>
          <a:bodyPr wrap="square">
            <a:spAutoFit/>
          </a:bodyPr>
          <a:lstStyle/>
          <a:p>
            <a:pPr algn="ctr">
              <a:lnSpc>
                <a:spcPct val="15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计算机世界</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8" name="矩形 67"/>
          <p:cNvSpPr/>
          <p:nvPr/>
        </p:nvSpPr>
        <p:spPr>
          <a:xfrm>
            <a:off x="4077970" y="1815458"/>
            <a:ext cx="5823676" cy="4485652"/>
          </a:xfrm>
          <a:prstGeom prst="rect">
            <a:avLst/>
          </a:prstGeom>
        </p:spPr>
        <p:txBody>
          <a:bodyPr wrap="square">
            <a:spAutoFit/>
          </a:bodyPr>
          <a:lstStyle/>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class Circle</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public:</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fr-FR" altLang="zh-CN" sz="24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m_x</a:t>
            </a: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fr-FR" altLang="zh-CN" sz="24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m_y</a:t>
            </a: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double m_radius;	</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void setCenter(double x,double y)</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m_x=x;</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m_y=y;</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6"/>
          <p:cNvSpPr/>
          <p:nvPr/>
        </p:nvSpPr>
        <p:spPr>
          <a:xfrm>
            <a:off x="864529" y="1630985"/>
            <a:ext cx="2031325" cy="535531"/>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定义圆类代码</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2" name="矩形 31"/>
          <p:cNvSpPr/>
          <p:nvPr/>
        </p:nvSpPr>
        <p:spPr>
          <a:xfrm>
            <a:off x="4202946" y="1822641"/>
            <a:ext cx="6560848" cy="4081117"/>
          </a:xfrm>
          <a:prstGeom prst="rect">
            <a:avLst/>
          </a:prstGeom>
        </p:spPr>
        <p:txBody>
          <a:bodyPr wrap="square">
            <a:spAutoFit/>
          </a:bodyPr>
          <a:lstStyle/>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fr-FR" altLang="zh-CN" sz="24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void</a:t>
            </a: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setRadius(double radius)</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fr-FR" altLang="zh-CN" sz="24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=radius;</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double getArea( )</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return 3.14 * m_radius * m_radius;</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endPar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fr-FR"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6"/>
          <p:cNvSpPr/>
          <p:nvPr/>
        </p:nvSpPr>
        <p:spPr>
          <a:xfrm>
            <a:off x="864529" y="1630985"/>
            <a:ext cx="2031325" cy="535531"/>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定义圆类代码</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7" name="矩形 36"/>
          <p:cNvSpPr/>
          <p:nvPr/>
        </p:nvSpPr>
        <p:spPr>
          <a:xfrm>
            <a:off x="708221" y="1630985"/>
            <a:ext cx="1904689"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．构造函数</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8" name="组合 67"/>
          <p:cNvGrpSpPr/>
          <p:nvPr/>
        </p:nvGrpSpPr>
        <p:grpSpPr>
          <a:xfrm>
            <a:off x="1605597" y="2370998"/>
            <a:ext cx="8980806" cy="2573845"/>
            <a:chOff x="3072309" y="2913847"/>
            <a:chExt cx="5729288" cy="2416867"/>
          </a:xfrm>
        </p:grpSpPr>
        <p:sp>
          <p:nvSpPr>
            <p:cNvPr id="76" name="矩形 75"/>
            <p:cNvSpPr/>
            <p:nvPr/>
          </p:nvSpPr>
          <p:spPr>
            <a:xfrm>
              <a:off x="3618677" y="3109055"/>
              <a:ext cx="4550312" cy="2167540"/>
            </a:xfrm>
            <a:prstGeom prst="rect">
              <a:avLst/>
            </a:prstGeom>
          </p:spPr>
          <p:txBody>
            <a:bodyPr wrap="square">
              <a:spAutoFit/>
            </a:bodyPr>
            <a:lstStyle/>
            <a:p>
              <a:pPr algn="just">
                <a:lnSpc>
                  <a:spcPct val="120000"/>
                </a:lnSpc>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对象就是类的一个变量，和其他变量一样，也可以在创建对象时为对象的数据成员赋初值。在</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中，</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对象的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初始化</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工作是由一个特殊的成员函数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构造函数</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来完成的，该函数在</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创建</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一个对象时被</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自动调用。</a:t>
              </a:r>
              <a:endPar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7" name="组合 76"/>
            <p:cNvGrpSpPr/>
            <p:nvPr/>
          </p:nvGrpSpPr>
          <p:grpSpPr>
            <a:xfrm>
              <a:off x="3072309" y="2913847"/>
              <a:ext cx="5729288" cy="2416867"/>
              <a:chOff x="1584402" y="1903846"/>
              <a:chExt cx="9062674" cy="3823037"/>
            </a:xfrm>
          </p:grpSpPr>
          <p:grpSp>
            <p:nvGrpSpPr>
              <p:cNvPr id="78" name="组合 77"/>
              <p:cNvGrpSpPr/>
              <p:nvPr/>
            </p:nvGrpSpPr>
            <p:grpSpPr>
              <a:xfrm>
                <a:off x="1584402" y="3589771"/>
                <a:ext cx="9062674" cy="2137112"/>
                <a:chOff x="1584402" y="3589771"/>
                <a:chExt cx="9062674" cy="2137112"/>
              </a:xfrm>
            </p:grpSpPr>
            <p:sp>
              <p:nvSpPr>
                <p:cNvPr id="89" name="任意多边形: 形状 8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梯形 8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梯形 9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椭圆 9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任意多边形: 形状 9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任意多边形: 形状 9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任意多边形: 形状 9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任意多边形: 形状 9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 name="组合 78"/>
              <p:cNvGrpSpPr/>
              <p:nvPr/>
            </p:nvGrpSpPr>
            <p:grpSpPr>
              <a:xfrm flipH="1" flipV="1">
                <a:off x="1584402" y="1903846"/>
                <a:ext cx="9062674" cy="2137112"/>
                <a:chOff x="1584402" y="3589771"/>
                <a:chExt cx="9062674" cy="2137112"/>
              </a:xfrm>
            </p:grpSpPr>
            <p:sp>
              <p:nvSpPr>
                <p:cNvPr id="80" name="任意多边形: 形状 7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梯形 8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梯形 8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椭圆 8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任意多边形: 形状 8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任意多边形: 形状 8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任意多边形: 形状 8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任意多边形: 形状 8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144" name="矩形 143"/>
          <p:cNvSpPr/>
          <p:nvPr/>
        </p:nvSpPr>
        <p:spPr>
          <a:xfrm>
            <a:off x="1925782" y="5044839"/>
            <a:ext cx="8340436" cy="580865"/>
          </a:xfrm>
          <a:prstGeom prst="rect">
            <a:avLst/>
          </a:prstGeom>
        </p:spPr>
        <p:txBody>
          <a:bodyPr wrap="square">
            <a:spAutoFit/>
          </a:bodyPr>
          <a:lstStyle/>
          <a:p>
            <a:pPr algn="ctr">
              <a:lnSpc>
                <a:spcPct val="15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构造函数可以重载，以满足对象多样性的初始化需要。</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wipe(left)">
                                      <p:cBhvr>
                                        <p:cTn id="19"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8" cy="876848"/>
            <a:chOff x="326687" y="247818"/>
            <a:chExt cx="4861582" cy="725466"/>
          </a:xfrm>
        </p:grpSpPr>
        <p:sp>
          <p:nvSpPr>
            <p:cNvPr id="8" name="文本框 7"/>
            <p:cNvSpPr txBox="1"/>
            <p:nvPr/>
          </p:nvSpPr>
          <p:spPr bwMode="auto">
            <a:xfrm>
              <a:off x="1076677" y="412399"/>
              <a:ext cx="404446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104" name="组合 103"/>
          <p:cNvGrpSpPr/>
          <p:nvPr/>
        </p:nvGrpSpPr>
        <p:grpSpPr>
          <a:xfrm>
            <a:off x="1265135" y="2400478"/>
            <a:ext cx="9653500" cy="3853706"/>
            <a:chOff x="1584402" y="1903846"/>
            <a:chExt cx="9062674" cy="3823037"/>
          </a:xfrm>
        </p:grpSpPr>
        <p:grpSp>
          <p:nvGrpSpPr>
            <p:cNvPr id="106" name="组合 105"/>
            <p:cNvGrpSpPr/>
            <p:nvPr/>
          </p:nvGrpSpPr>
          <p:grpSpPr>
            <a:xfrm>
              <a:off x="1584402" y="3589771"/>
              <a:ext cx="9062674" cy="2137112"/>
              <a:chOff x="1584402" y="3589771"/>
              <a:chExt cx="9062674" cy="2137112"/>
            </a:xfrm>
          </p:grpSpPr>
          <p:sp>
            <p:nvSpPr>
              <p:cNvPr id="117" name="任意多边形: 形状 11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梯形 11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 name="梯形 11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0"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 name="椭圆 12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任意多边形: 形状 12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3" name="任意多边形: 形状 12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任意多边形: 形状 12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任意多边形: 形状 12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7" name="组合 106"/>
            <p:cNvGrpSpPr/>
            <p:nvPr/>
          </p:nvGrpSpPr>
          <p:grpSpPr>
            <a:xfrm flipH="1" flipV="1">
              <a:off x="1584402" y="1903846"/>
              <a:ext cx="9062674" cy="2137112"/>
              <a:chOff x="1584402" y="3589771"/>
              <a:chExt cx="9062674" cy="2137112"/>
            </a:xfrm>
          </p:grpSpPr>
          <p:sp>
            <p:nvSpPr>
              <p:cNvPr id="108" name="任意多边形: 形状 107"/>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9" name="梯形 108"/>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梯形 109"/>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2" name="椭圆 111"/>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 name="任意多边形: 形状 112"/>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4" name="任意多边形: 形状 113"/>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 name="任意多边形: 形状 11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任意多边形: 形状 11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105" name="矩形 104"/>
          <p:cNvSpPr/>
          <p:nvPr/>
        </p:nvSpPr>
        <p:spPr>
          <a:xfrm>
            <a:off x="1853471" y="2683922"/>
            <a:ext cx="8485059" cy="3194721"/>
          </a:xfrm>
          <a:prstGeom prst="rect">
            <a:avLst/>
          </a:prstGeom>
        </p:spPr>
        <p:txBody>
          <a:bodyPr wrap="square">
            <a:spAutoFit/>
          </a:bodyPr>
          <a:lstStyle/>
          <a:p>
            <a:pPr marL="457200" indent="-457200">
              <a:lnSpc>
                <a:spcPct val="120000"/>
              </a:lnSpc>
              <a:buFont typeface="+mj-lt"/>
              <a:buAutoNum type="arabicPeriod"/>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构造函数名必须与类名相同。</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20000"/>
              </a:lnSpc>
              <a:buFont typeface="+mj-lt"/>
              <a:buAutoNum type="arabicPeriod"/>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构造函数没有任何函数返回类型，</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void</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也不行。</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20000"/>
              </a:lnSpc>
              <a:buFont typeface="+mj-lt"/>
              <a:buAutoNum type="arabicPeriod"/>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任意一个新的对象被创建时，编译系统都会</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自动调用</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构造函数，完成对该对象数据成员的初始化工作。</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20000"/>
              </a:lnSpc>
              <a:buFont typeface="+mj-lt"/>
              <a:buAutoNum type="arabicPeriod"/>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如果在类定义时没有给出构造函数，系统会自动提供一个默认的无参构造函数：</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类名</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&gt;( ) {   }</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Rectangle 3"/>
          <p:cNvSpPr txBox="1">
            <a:spLocks noChangeArrowheads="1"/>
          </p:cNvSpPr>
          <p:nvPr/>
        </p:nvSpPr>
        <p:spPr>
          <a:xfrm>
            <a:off x="782196" y="1940221"/>
            <a:ext cx="10136439" cy="78770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Clr>
                <a:srgbClr val="7030A0"/>
              </a:buClr>
              <a:buNone/>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构造函数是一类特殊函数，其特点如下：</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6"/>
                                        </p:tgtEl>
                                        <p:attrNameLst>
                                          <p:attrName>style.visibility</p:attrName>
                                        </p:attrNameLst>
                                      </p:cBhvr>
                                      <p:to>
                                        <p:strVal val="visible"/>
                                      </p:to>
                                    </p:set>
                                    <p:animEffect transition="in" filter="wipe(left)">
                                      <p:cBhvr>
                                        <p:cTn id="11" dur="500"/>
                                        <p:tgtEl>
                                          <p:spTgt spid="1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wipe(left)">
                                      <p:cBhvr>
                                        <p:cTn id="15" dur="500"/>
                                        <p:tgtEl>
                                          <p:spTgt spid="104"/>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05">
                                            <p:txEl>
                                              <p:pRg st="0" end="0"/>
                                            </p:txEl>
                                          </p:spTgt>
                                        </p:tgtEl>
                                        <p:attrNameLst>
                                          <p:attrName>style.visibility</p:attrName>
                                        </p:attrNameLst>
                                      </p:cBhvr>
                                      <p:to>
                                        <p:strVal val="visible"/>
                                      </p:to>
                                    </p:set>
                                    <p:anim calcmode="lin" valueType="num">
                                      <p:cBhvr additive="base">
                                        <p:cTn id="19" dur="500" fill="hold"/>
                                        <p:tgtEl>
                                          <p:spTgt spid="10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5">
                                            <p:txEl>
                                              <p:pRg st="1" end="1"/>
                                            </p:txEl>
                                          </p:spTgt>
                                        </p:tgtEl>
                                        <p:attrNameLst>
                                          <p:attrName>style.visibility</p:attrName>
                                        </p:attrNameLst>
                                      </p:cBhvr>
                                      <p:to>
                                        <p:strVal val="visible"/>
                                      </p:to>
                                    </p:set>
                                    <p:anim calcmode="lin" valueType="num">
                                      <p:cBhvr additive="base">
                                        <p:cTn id="25" dur="500" fill="hold"/>
                                        <p:tgtEl>
                                          <p:spTgt spid="10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5">
                                            <p:txEl>
                                              <p:pRg st="2" end="2"/>
                                            </p:txEl>
                                          </p:spTgt>
                                        </p:tgtEl>
                                        <p:attrNameLst>
                                          <p:attrName>style.visibility</p:attrName>
                                        </p:attrNameLst>
                                      </p:cBhvr>
                                      <p:to>
                                        <p:strVal val="visible"/>
                                      </p:to>
                                    </p:set>
                                    <p:anim calcmode="lin" valueType="num">
                                      <p:cBhvr additive="base">
                                        <p:cTn id="31" dur="500" fill="hold"/>
                                        <p:tgtEl>
                                          <p:spTgt spid="10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5">
                                            <p:txEl>
                                              <p:pRg st="3" end="3"/>
                                            </p:txEl>
                                          </p:spTgt>
                                        </p:tgtEl>
                                        <p:attrNameLst>
                                          <p:attrName>style.visibility</p:attrName>
                                        </p:attrNameLst>
                                      </p:cBhvr>
                                      <p:to>
                                        <p:strVal val="visible"/>
                                      </p:to>
                                    </p:set>
                                    <p:anim calcmode="lin" valueType="num">
                                      <p:cBhvr additive="base">
                                        <p:cTn id="37" dur="500" fill="hold"/>
                                        <p:tgtEl>
                                          <p:spTgt spid="10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5">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5">
                                            <p:txEl>
                                              <p:pRg st="4" end="4"/>
                                            </p:txEl>
                                          </p:spTgt>
                                        </p:tgtEl>
                                        <p:attrNameLst>
                                          <p:attrName>style.visibility</p:attrName>
                                        </p:attrNameLst>
                                      </p:cBhvr>
                                      <p:to>
                                        <p:strVal val="visible"/>
                                      </p:to>
                                    </p:set>
                                    <p:anim calcmode="lin" valueType="num">
                                      <p:cBhvr additive="base">
                                        <p:cTn id="41" dur="500" fill="hold"/>
                                        <p:tgtEl>
                                          <p:spTgt spid="105">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076679" y="412399"/>
              <a:ext cx="405812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39" name="组合 38"/>
          <p:cNvGrpSpPr/>
          <p:nvPr/>
        </p:nvGrpSpPr>
        <p:grpSpPr>
          <a:xfrm>
            <a:off x="1263495" y="2363705"/>
            <a:ext cx="3203548" cy="3203550"/>
            <a:chOff x="1314038" y="2361108"/>
            <a:chExt cx="3203548" cy="3203550"/>
          </a:xfrm>
        </p:grpSpPr>
        <p:sp>
          <p:nvSpPr>
            <p:cNvPr id="40" name="椭圆 39"/>
            <p:cNvSpPr/>
            <p:nvPr/>
          </p:nvSpPr>
          <p:spPr>
            <a:xfrm rot="16200000">
              <a:off x="1314037" y="2361109"/>
              <a:ext cx="3203550" cy="3203548"/>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1731002" y="2822186"/>
              <a:ext cx="2505544" cy="2308324"/>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在例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定义的</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Circle</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类中增加两个构造函数，分别能够实现下列两种情况下圆对象的初始化工作</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1290861" y="2373732"/>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 name="矩形 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2" name="Rectangle 3"/>
          <p:cNvSpPr txBox="1">
            <a:spLocks noChangeArrowheads="1"/>
          </p:cNvSpPr>
          <p:nvPr/>
        </p:nvSpPr>
        <p:spPr>
          <a:xfrm>
            <a:off x="4602968" y="2647406"/>
            <a:ext cx="7091662" cy="248570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rgbClr val="7030A0"/>
              </a:buClr>
              <a:buNone/>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）圆的半径和圆心未知，将对象的圆心设置默认值（</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0,0</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），将对象的半径设置为默认值</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ts val="600"/>
              </a:spcBef>
              <a:buClr>
                <a:srgbClr val="7030A0"/>
              </a:buClr>
              <a:buNone/>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）用已知的圆的圆心和半径来初始化对象的数据成员。</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ts val="600"/>
              </a:spcBef>
              <a:buClr>
                <a:srgbClr val="7030A0"/>
              </a:buClr>
              <a:buNone/>
            </a:pPr>
            <a:endParaRPr lang="en-US" altLang="zh-CN" sz="16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2" name="矩形 31"/>
          <p:cNvSpPr/>
          <p:nvPr/>
        </p:nvSpPr>
        <p:spPr>
          <a:xfrm>
            <a:off x="3982667" y="1432474"/>
            <a:ext cx="8087413" cy="5170646"/>
          </a:xfrm>
          <a:prstGeom prst="rect">
            <a:avLst/>
          </a:prstGeom>
        </p:spPr>
        <p:txBody>
          <a:bodyPr wrap="square">
            <a:spAutoFit/>
          </a:bodyPr>
          <a:lstStyle/>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class Circle</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public:</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Circle( ) //</a:t>
            </a:r>
            <a:r>
              <a:rPr lang="zh-CN" altLang="en-US"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无参构造函数</a:t>
            </a:r>
            <a:endParaRPr lang="zh-CN" altLang="en-US"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=1;	</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Circle(double x, double y, double radius) //</a:t>
            </a:r>
            <a:r>
              <a:rPr lang="zh-CN" altLang="en-US"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有参构造函数</a:t>
            </a:r>
            <a:endParaRPr lang="zh-CN" altLang="en-US"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=y;</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=radius;	</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solidFill>
                <a:srgbClr val="44546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6"/>
          <p:cNvSpPr/>
          <p:nvPr/>
        </p:nvSpPr>
        <p:spPr>
          <a:xfrm>
            <a:off x="606797" y="1630985"/>
            <a:ext cx="3262432" cy="535531"/>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构造函数定义相关代码</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39" name="组合 38"/>
          <p:cNvGrpSpPr/>
          <p:nvPr/>
        </p:nvGrpSpPr>
        <p:grpSpPr>
          <a:xfrm>
            <a:off x="1312827" y="2478826"/>
            <a:ext cx="2483531" cy="2483534"/>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1729861" y="3317769"/>
              <a:ext cx="1843838" cy="830997"/>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完整的圆类的定义</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1270079" y="2436078"/>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 name="矩形 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2" name="Rectangle 3"/>
          <p:cNvSpPr txBox="1">
            <a:spLocks noChangeArrowheads="1"/>
          </p:cNvSpPr>
          <p:nvPr/>
        </p:nvSpPr>
        <p:spPr>
          <a:xfrm>
            <a:off x="4114800" y="1619544"/>
            <a:ext cx="7489371" cy="505993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8775" indent="-452755">
              <a:lnSpc>
                <a:spcPct val="95000"/>
              </a:lnSpc>
              <a:buNone/>
            </a:pP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class Circle //</a:t>
            </a:r>
            <a:r>
              <a:rPr lang="zh-CN"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定义圆类</a:t>
            </a:r>
            <a:endPar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95000"/>
              </a:lnSpc>
              <a:buNone/>
            </a:pP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95000"/>
              </a:lnSpc>
              <a:buNone/>
            </a:pP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public:</a:t>
            </a:r>
            <a:endPar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95000"/>
              </a:lnSpc>
              <a:buNone/>
            </a:pP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en-US" sz="23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m_x,m_y</a:t>
            </a: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en-US"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数据成员，描述对象的属性</a:t>
            </a:r>
            <a:r>
              <a:rPr lang="en-US"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en-US"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圆心</a:t>
            </a:r>
            <a:endParaRPr lang="en-US"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95000"/>
              </a:lnSpc>
              <a:buNone/>
            </a:pP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en-US" sz="23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en-US" sz="23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数据成员，描述对象的属性</a:t>
            </a: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en-US" sz="23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半径</a:t>
            </a:r>
            <a:endPar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95000"/>
              </a:lnSpc>
              <a:buNone/>
            </a:pP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Circle( ) //</a:t>
            </a:r>
            <a:r>
              <a:rPr lang="en-US" altLang="en-US" sz="23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无参构造函数</a:t>
            </a:r>
            <a:endPar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95000"/>
              </a:lnSpc>
              <a:buNone/>
            </a:pP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95000"/>
              </a:lnSpc>
              <a:buNone/>
            </a:pP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3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95000"/>
              </a:lnSpc>
              <a:buNone/>
            </a:pP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3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95000"/>
              </a:lnSpc>
              <a:buNone/>
            </a:pP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3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95000"/>
              </a:lnSpc>
              <a:buNone/>
            </a:pPr>
            <a:r>
              <a:rPr lang="en-US" altLang="en-US"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3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2" name="Rectangle 3"/>
          <p:cNvSpPr txBox="1">
            <a:spLocks noChangeArrowheads="1"/>
          </p:cNvSpPr>
          <p:nvPr/>
        </p:nvSpPr>
        <p:spPr>
          <a:xfrm>
            <a:off x="4104096" y="1555551"/>
            <a:ext cx="7904870" cy="496863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8775" indent="-452755">
              <a:lnSpc>
                <a:spcPct val="85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Circle(double x, double y, double radius) //</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有参构造函数</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85000"/>
              </a:lnSpc>
              <a:buNone/>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85000"/>
              </a:lnSpc>
              <a:buNone/>
            </a:pP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85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=y;</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85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=radius;</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85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85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void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setCenter</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x,double</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y) //</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成员函数，设置圆心</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85000"/>
              </a:lnSpc>
              <a:buNone/>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85000"/>
              </a:lnSpc>
              <a:buNone/>
            </a:pP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85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=y;</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85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85000"/>
              </a:lnSpc>
              <a:buNone/>
            </a:pPr>
            <a:r>
              <a:rPr lang="en-US"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1" name="组合 40"/>
          <p:cNvGrpSpPr/>
          <p:nvPr/>
        </p:nvGrpSpPr>
        <p:grpSpPr>
          <a:xfrm>
            <a:off x="1312827" y="2478826"/>
            <a:ext cx="2483531" cy="2483534"/>
            <a:chOff x="1384152" y="2393101"/>
            <a:chExt cx="2483531" cy="2483534"/>
          </a:xfrm>
        </p:grpSpPr>
        <p:sp>
          <p:nvSpPr>
            <p:cNvPr id="43" name="椭圆 42"/>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43"/>
            <p:cNvSpPr/>
            <p:nvPr/>
          </p:nvSpPr>
          <p:spPr>
            <a:xfrm>
              <a:off x="1729861" y="3317769"/>
              <a:ext cx="1843838" cy="830997"/>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完整的圆类的定义</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5" name="组合 44"/>
          <p:cNvGrpSpPr/>
          <p:nvPr/>
        </p:nvGrpSpPr>
        <p:grpSpPr>
          <a:xfrm>
            <a:off x="1270079" y="2436078"/>
            <a:ext cx="779195" cy="779196"/>
            <a:chOff x="777424" y="1659420"/>
            <a:chExt cx="779195" cy="779196"/>
          </a:xfrm>
        </p:grpSpPr>
        <p:grpSp>
          <p:nvGrpSpPr>
            <p:cNvPr id="46" name="组合 45"/>
            <p:cNvGrpSpPr/>
            <p:nvPr/>
          </p:nvGrpSpPr>
          <p:grpSpPr>
            <a:xfrm>
              <a:off x="777424" y="1659420"/>
              <a:ext cx="779195" cy="779196"/>
              <a:chOff x="2124362" y="2491950"/>
              <a:chExt cx="779195" cy="779196"/>
            </a:xfrm>
          </p:grpSpPr>
          <p:sp>
            <p:nvSpPr>
              <p:cNvPr id="48" name="椭圆 4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9" name="组合 48"/>
              <p:cNvGrpSpPr/>
              <p:nvPr/>
            </p:nvGrpSpPr>
            <p:grpSpPr>
              <a:xfrm>
                <a:off x="2167109" y="2534697"/>
                <a:ext cx="693703" cy="693701"/>
                <a:chOff x="1187907" y="1083137"/>
                <a:chExt cx="850422" cy="850420"/>
              </a:xfrm>
            </p:grpSpPr>
            <p:sp>
              <p:nvSpPr>
                <p:cNvPr id="53" name="弧形 52"/>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弧形 53"/>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0" name="组合 49"/>
              <p:cNvGrpSpPr/>
              <p:nvPr/>
            </p:nvGrpSpPr>
            <p:grpSpPr>
              <a:xfrm>
                <a:off x="2167109" y="2534697"/>
                <a:ext cx="693703" cy="693701"/>
                <a:chOff x="1187907" y="1083137"/>
                <a:chExt cx="850422" cy="850420"/>
              </a:xfrm>
            </p:grpSpPr>
            <p:sp>
              <p:nvSpPr>
                <p:cNvPr id="51" name="弧形 5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弧形 51"/>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47" name="矩形 46"/>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23" presetClass="entr" presetSubtype="288"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p:cTn id="16" dur="500" fill="hold"/>
                                        <p:tgtEl>
                                          <p:spTgt spid="45"/>
                                        </p:tgtEl>
                                        <p:attrNameLst>
                                          <p:attrName>ppt_w</p:attrName>
                                        </p:attrNameLst>
                                      </p:cBhvr>
                                      <p:tavLst>
                                        <p:tav tm="0">
                                          <p:val>
                                            <p:strVal val="4/3*#ppt_w"/>
                                          </p:val>
                                        </p:tav>
                                        <p:tav tm="100000">
                                          <p:val>
                                            <p:strVal val="#ppt_w"/>
                                          </p:val>
                                        </p:tav>
                                      </p:tavLst>
                                    </p:anim>
                                    <p:anim calcmode="lin" valueType="num">
                                      <p:cBhvr>
                                        <p:cTn id="17" dur="500" fill="hold"/>
                                        <p:tgtEl>
                                          <p:spTgt spid="45"/>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2" name="Rectangle 3"/>
          <p:cNvSpPr txBox="1">
            <a:spLocks noChangeArrowheads="1"/>
          </p:cNvSpPr>
          <p:nvPr/>
        </p:nvSpPr>
        <p:spPr>
          <a:xfrm>
            <a:off x="4287130" y="1671650"/>
            <a:ext cx="7904870" cy="458981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8775" indent="-452755">
              <a:lnSpc>
                <a:spcPct val="100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void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setRadius</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(double radius) //</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成员函数，设置半径</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100000"/>
              </a:lnSpc>
              <a:buNone/>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100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=radius;	</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100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100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getArea</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成员函数，求圆面积</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100000"/>
              </a:lnSpc>
              <a:buNone/>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100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return 3.14 *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en-US"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100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358775" indent="-452755">
              <a:lnSpc>
                <a:spcPct val="100000"/>
              </a:lnSpc>
              <a:buNone/>
            </a:pPr>
            <a:r>
              <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1" name="组合 40"/>
          <p:cNvGrpSpPr/>
          <p:nvPr/>
        </p:nvGrpSpPr>
        <p:grpSpPr>
          <a:xfrm>
            <a:off x="1312827" y="2478826"/>
            <a:ext cx="2483531" cy="2483534"/>
            <a:chOff x="1384152" y="2393101"/>
            <a:chExt cx="2483531" cy="2483534"/>
          </a:xfrm>
        </p:grpSpPr>
        <p:sp>
          <p:nvSpPr>
            <p:cNvPr id="43" name="椭圆 42"/>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43"/>
            <p:cNvSpPr/>
            <p:nvPr/>
          </p:nvSpPr>
          <p:spPr>
            <a:xfrm>
              <a:off x="1729861" y="3317769"/>
              <a:ext cx="1843838" cy="830997"/>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完整的圆类的定义</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5" name="组合 44"/>
          <p:cNvGrpSpPr/>
          <p:nvPr/>
        </p:nvGrpSpPr>
        <p:grpSpPr>
          <a:xfrm>
            <a:off x="1270079" y="2436078"/>
            <a:ext cx="779195" cy="779196"/>
            <a:chOff x="777424" y="1659420"/>
            <a:chExt cx="779195" cy="779196"/>
          </a:xfrm>
        </p:grpSpPr>
        <p:grpSp>
          <p:nvGrpSpPr>
            <p:cNvPr id="46" name="组合 45"/>
            <p:cNvGrpSpPr/>
            <p:nvPr/>
          </p:nvGrpSpPr>
          <p:grpSpPr>
            <a:xfrm>
              <a:off x="777424" y="1659420"/>
              <a:ext cx="779195" cy="779196"/>
              <a:chOff x="2124362" y="2491950"/>
              <a:chExt cx="779195" cy="779196"/>
            </a:xfrm>
          </p:grpSpPr>
          <p:sp>
            <p:nvSpPr>
              <p:cNvPr id="48" name="椭圆 4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9" name="组合 48"/>
              <p:cNvGrpSpPr/>
              <p:nvPr/>
            </p:nvGrpSpPr>
            <p:grpSpPr>
              <a:xfrm>
                <a:off x="2167109" y="2534697"/>
                <a:ext cx="693703" cy="693701"/>
                <a:chOff x="1187907" y="1083137"/>
                <a:chExt cx="850422" cy="850420"/>
              </a:xfrm>
            </p:grpSpPr>
            <p:sp>
              <p:nvSpPr>
                <p:cNvPr id="53" name="弧形 52"/>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弧形 53"/>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0" name="组合 49"/>
              <p:cNvGrpSpPr/>
              <p:nvPr/>
            </p:nvGrpSpPr>
            <p:grpSpPr>
              <a:xfrm>
                <a:off x="2167109" y="2534697"/>
                <a:ext cx="693703" cy="693701"/>
                <a:chOff x="1187907" y="1083137"/>
                <a:chExt cx="850422" cy="850420"/>
              </a:xfrm>
            </p:grpSpPr>
            <p:sp>
              <p:nvSpPr>
                <p:cNvPr id="51" name="弧形 5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弧形 51"/>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47" name="矩形 46"/>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23" presetClass="entr" presetSubtype="288"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p:cTn id="16" dur="500" fill="hold"/>
                                        <p:tgtEl>
                                          <p:spTgt spid="45"/>
                                        </p:tgtEl>
                                        <p:attrNameLst>
                                          <p:attrName>ppt_w</p:attrName>
                                        </p:attrNameLst>
                                      </p:cBhvr>
                                      <p:tavLst>
                                        <p:tav tm="0">
                                          <p:val>
                                            <p:strVal val="4/3*#ppt_w"/>
                                          </p:val>
                                        </p:tav>
                                        <p:tav tm="100000">
                                          <p:val>
                                            <p:strVal val="#ppt_w"/>
                                          </p:val>
                                        </p:tav>
                                      </p:tavLst>
                                    </p:anim>
                                    <p:anim calcmode="lin" valueType="num">
                                      <p:cBhvr>
                                        <p:cTn id="17" dur="500" fill="hold"/>
                                        <p:tgtEl>
                                          <p:spTgt spid="45"/>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677504" y="412399"/>
              <a:ext cx="441496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cs typeface="Times New Roman" panose="02020603050405020304" pitchFamily="18" charset="0"/>
                </a:rPr>
                <a:t>面向对象的基本思想</a:t>
              </a:r>
              <a:endParaRPr lang="zh-CN" altLang="en-US" sz="2400" kern="0" dirty="0">
                <a:solidFill>
                  <a:srgbClr val="0070C0"/>
                </a:solidFill>
                <a:latin typeface="Times New Roman" panose="02020603050405020304" pitchFamily="18" charset="0"/>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
        <p:nvSpPr>
          <p:cNvPr id="37" name="矩形 36"/>
          <p:cNvSpPr/>
          <p:nvPr/>
        </p:nvSpPr>
        <p:spPr>
          <a:xfrm>
            <a:off x="458838" y="1495603"/>
            <a:ext cx="11070915" cy="1421928"/>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1</a:t>
            </a:r>
            <a:r>
              <a:rPr lang="zh-CN" altLang="en-US" sz="2400" dirty="0">
                <a:solidFill>
                  <a:srgbClr val="080808"/>
                </a:solidFill>
                <a:latin typeface="Times New Roman" panose="02020603050405020304" pitchFamily="18" charset="0"/>
                <a:cs typeface="Times New Roman" panose="02020603050405020304" pitchFamily="18" charset="0"/>
              </a:rPr>
              <a:t>）每个对象都扮演了系统中的一个角色，并为其它成员提供特定的服务或执行特定的行为。</a:t>
            </a:r>
            <a:endParaRPr lang="zh-CN" altLang="en-US" sz="2400" dirty="0">
              <a:solidFill>
                <a:srgbClr val="080808"/>
              </a:solidFill>
              <a:latin typeface="Times New Roman" panose="02020603050405020304" pitchFamily="18" charset="0"/>
              <a:cs typeface="Times New Roman" panose="02020603050405020304" pitchFamily="18" charset="0"/>
            </a:endParaRPr>
          </a:p>
          <a:p>
            <a:pPr>
              <a:lnSpc>
                <a:spcPct val="120000"/>
              </a:lnSpc>
            </a:pP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81" name="矩形 80"/>
          <p:cNvSpPr/>
          <p:nvPr/>
        </p:nvSpPr>
        <p:spPr>
          <a:xfrm>
            <a:off x="458837" y="2458408"/>
            <a:ext cx="11070916" cy="1865126"/>
          </a:xfrm>
          <a:prstGeom prst="rect">
            <a:avLst/>
          </a:prstGeom>
        </p:spPr>
        <p:txBody>
          <a:bodyPr wrap="square">
            <a:spAutoFit/>
          </a:bodyPr>
          <a:lstStyle/>
          <a:p>
            <a:pPr algn="just">
              <a:lnSpc>
                <a:spcPct val="120000"/>
              </a:lnSpc>
            </a:pP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2</a:t>
            </a:r>
            <a:r>
              <a:rPr lang="zh-CN" altLang="en-US" sz="2400" dirty="0">
                <a:solidFill>
                  <a:srgbClr val="080808"/>
                </a:solidFill>
                <a:latin typeface="Times New Roman" panose="02020603050405020304" pitchFamily="18" charset="0"/>
                <a:cs typeface="Times New Roman" panose="02020603050405020304" pitchFamily="18" charset="0"/>
              </a:rPr>
              <a:t>）在面向对象世界中，行为的启动是通过将“消息”传递给对此行为负责的对象来完成的，同时还要传递相关的信息（参数）；而收到该消息的对象则会执行相应的“方法”来实现需求。</a:t>
            </a:r>
            <a:endParaRPr lang="zh-CN" altLang="en-US" sz="2400" dirty="0">
              <a:solidFill>
                <a:srgbClr val="080808"/>
              </a:solidFill>
              <a:latin typeface="Times New Roman" panose="02020603050405020304" pitchFamily="18" charset="0"/>
              <a:cs typeface="Times New Roman" panose="02020603050405020304" pitchFamily="18" charset="0"/>
            </a:endParaRPr>
          </a:p>
          <a:p>
            <a:pPr algn="just">
              <a:lnSpc>
                <a:spcPct val="120000"/>
              </a:lnSpc>
            </a:pP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82" name="矩形 81"/>
          <p:cNvSpPr/>
          <p:nvPr/>
        </p:nvSpPr>
        <p:spPr>
          <a:xfrm>
            <a:off x="458836" y="3968919"/>
            <a:ext cx="10358507" cy="978729"/>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3</a:t>
            </a:r>
            <a:r>
              <a:rPr lang="zh-CN" altLang="en-US" sz="2400" dirty="0">
                <a:solidFill>
                  <a:srgbClr val="080808"/>
                </a:solidFill>
                <a:latin typeface="Times New Roman" panose="02020603050405020304" pitchFamily="18" charset="0"/>
                <a:cs typeface="Times New Roman" panose="02020603050405020304" pitchFamily="18" charset="0"/>
              </a:rPr>
              <a:t>）用类和对象表示现实世界，用消息和方法来模拟现实世界的核心思想。</a:t>
            </a:r>
            <a:endParaRPr lang="zh-CN" altLang="en-US" sz="2400" dirty="0">
              <a:solidFill>
                <a:srgbClr val="080808"/>
              </a:solidFill>
              <a:latin typeface="Times New Roman" panose="02020603050405020304" pitchFamily="18" charset="0"/>
              <a:cs typeface="Times New Roman" panose="02020603050405020304" pitchFamily="18" charset="0"/>
            </a:endParaRPr>
          </a:p>
          <a:p>
            <a:pPr>
              <a:lnSpc>
                <a:spcPct val="120000"/>
              </a:lnSpc>
            </a:pP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1374657" y="4595821"/>
            <a:ext cx="9442686" cy="1620956"/>
            <a:chOff x="3072309" y="2913847"/>
            <a:chExt cx="5729288" cy="2416867"/>
          </a:xfrm>
        </p:grpSpPr>
        <p:sp>
          <p:nvSpPr>
            <p:cNvPr id="84" name="矩形 83"/>
            <p:cNvSpPr/>
            <p:nvPr/>
          </p:nvSpPr>
          <p:spPr>
            <a:xfrm>
              <a:off x="3618677" y="3420314"/>
              <a:ext cx="4550312" cy="1402988"/>
            </a:xfrm>
            <a:prstGeom prst="rect">
              <a:avLst/>
            </a:prstGeom>
          </p:spPr>
          <p:txBody>
            <a:bodyPr wrap="square">
              <a:spAutoFit/>
            </a:bodyPr>
            <a:lstStyle/>
            <a:p>
              <a:pPr algn="just">
                <a:lnSpc>
                  <a:spcPct val="120000"/>
                </a:lnSpc>
              </a:pPr>
              <a:r>
                <a:rPr lang="zh-CN" altLang="en-US" sz="2400" dirty="0">
                  <a:solidFill>
                    <a:schemeClr val="tx2"/>
                  </a:solidFill>
                  <a:latin typeface="Times New Roman" panose="02020603050405020304" pitchFamily="18" charset="0"/>
                  <a:cs typeface="Times New Roman" panose="02020603050405020304" pitchFamily="18" charset="0"/>
                </a:rPr>
                <a:t>面向对象方法是一种运用对象、类、继承、封装、聚合、关联、消息、多态性等概念来构造系统的软件开发方法。</a:t>
              </a:r>
              <a:endParaRPr lang="zh-CN" altLang="en-US" sz="2400" dirty="0">
                <a:solidFill>
                  <a:schemeClr val="tx2"/>
                </a:solidFill>
                <a:latin typeface="Times New Roman" panose="02020603050405020304" pitchFamily="18" charset="0"/>
                <a:cs typeface="Times New Roman" panose="02020603050405020304" pitchFamily="18" charset="0"/>
              </a:endParaRPr>
            </a:p>
          </p:txBody>
        </p:sp>
        <p:grpSp>
          <p:nvGrpSpPr>
            <p:cNvPr id="85" name="组合 84"/>
            <p:cNvGrpSpPr/>
            <p:nvPr/>
          </p:nvGrpSpPr>
          <p:grpSpPr>
            <a:xfrm>
              <a:off x="3072309" y="2913847"/>
              <a:ext cx="5729288" cy="2416867"/>
              <a:chOff x="1584402" y="1903846"/>
              <a:chExt cx="9062674" cy="3823037"/>
            </a:xfrm>
          </p:grpSpPr>
          <p:grpSp>
            <p:nvGrpSpPr>
              <p:cNvPr id="86" name="组合 85"/>
              <p:cNvGrpSpPr/>
              <p:nvPr/>
            </p:nvGrpSpPr>
            <p:grpSpPr>
              <a:xfrm>
                <a:off x="1584402" y="3589771"/>
                <a:ext cx="9062674" cy="2137112"/>
                <a:chOff x="1584402" y="3589771"/>
                <a:chExt cx="9062674" cy="2137112"/>
              </a:xfrm>
            </p:grpSpPr>
            <p:sp>
              <p:nvSpPr>
                <p:cNvPr id="97" name="任意多边形: 形状 9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8" name="梯形 9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9" name="梯形 9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0"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1" name="椭圆 10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102" name="任意多边形: 形状 10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3" name="任意多边形: 形状 10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4" name="任意多边形: 形状 10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5" name="任意多边形: 形状 10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87" name="组合 86"/>
              <p:cNvGrpSpPr/>
              <p:nvPr/>
            </p:nvGrpSpPr>
            <p:grpSpPr>
              <a:xfrm flipH="1" flipV="1">
                <a:off x="1584402" y="1903846"/>
                <a:ext cx="9062674" cy="2137112"/>
                <a:chOff x="1584402" y="3589771"/>
                <a:chExt cx="9062674" cy="2137112"/>
              </a:xfrm>
            </p:grpSpPr>
            <p:sp>
              <p:nvSpPr>
                <p:cNvPr id="88" name="任意多边形: 形状 87"/>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9" name="梯形 88"/>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0" name="梯形 89"/>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1"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2" name="椭圆 91"/>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93" name="任意多边形: 形状 92"/>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4" name="任意多边形: 形状 93"/>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5" name="任意多边形: 形状 9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6" name="任意多边形: 形状 9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wipe(left)">
                                      <p:cBhvr>
                                        <p:cTn id="15" dur="500"/>
                                        <p:tgtEl>
                                          <p:spTgt spid="8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left)">
                                      <p:cBhvr>
                                        <p:cTn id="2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81" grpId="0"/>
      <p:bldP spid="8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581708" y="412399"/>
              <a:ext cx="460656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已有完整的圆类的定义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8" name="矩形 67"/>
          <p:cNvSpPr/>
          <p:nvPr/>
        </p:nvSpPr>
        <p:spPr>
          <a:xfrm>
            <a:off x="2425425" y="1460772"/>
            <a:ext cx="8538674" cy="5372048"/>
          </a:xfrm>
          <a:prstGeom prst="rect">
            <a:avLst/>
          </a:prstGeom>
        </p:spPr>
        <p:txBody>
          <a:bodyPr wrap="square">
            <a:spAutoFit/>
          </a:bodyPr>
          <a:lstStyle/>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class Circle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定义圆类</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public:</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m_x,m_y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数据成员，描述对象的属性</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圆心</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数据成员，描述对象的属性</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半径</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无参构造函数</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581708" y="412399"/>
              <a:ext cx="460656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已有完整的圆类的定义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8" name="矩形 67"/>
          <p:cNvSpPr/>
          <p:nvPr/>
        </p:nvSpPr>
        <p:spPr>
          <a:xfrm>
            <a:off x="2857153" y="1430814"/>
            <a:ext cx="8538674" cy="5299912"/>
          </a:xfrm>
          <a:prstGeom prst="rect">
            <a:avLst/>
          </a:prstGeom>
        </p:spPr>
        <p:txBody>
          <a:bodyPr wrap="square">
            <a:spAutoFit/>
          </a:bodyPr>
          <a:lstStyle/>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Circle(double x, double y, double radius)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有参构造函数</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=y;</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=radius;</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void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setCenter</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x,double</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y)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成员函数，设置圆心</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=y;</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581708" y="412399"/>
              <a:ext cx="460656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已有完整的圆类的定义</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8" name="矩形 67"/>
          <p:cNvSpPr/>
          <p:nvPr/>
        </p:nvSpPr>
        <p:spPr>
          <a:xfrm>
            <a:off x="2857153" y="1430814"/>
            <a:ext cx="8538674" cy="4856714"/>
          </a:xfrm>
          <a:prstGeom prst="rect">
            <a:avLst/>
          </a:prstGeom>
        </p:spPr>
        <p:txBody>
          <a:bodyPr wrap="square">
            <a:spAutoFit/>
          </a:bodyPr>
          <a:lstStyle/>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void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setRadius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(double radius)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成员函数，设置半径</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=radius;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getArea</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成员函数，求圆面积</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return 3.14 *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5889381" cy="876848"/>
            <a:chOff x="326687" y="247818"/>
            <a:chExt cx="5132570" cy="725466"/>
          </a:xfrm>
        </p:grpSpPr>
        <p:sp>
          <p:nvSpPr>
            <p:cNvPr id="33" name="文本框 7"/>
            <p:cNvSpPr txBox="1"/>
            <p:nvPr/>
          </p:nvSpPr>
          <p:spPr bwMode="auto">
            <a:xfrm>
              <a:off x="399105"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中对象的定义和访问</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2" name="矩形 41"/>
          <p:cNvSpPr/>
          <p:nvPr/>
        </p:nvSpPr>
        <p:spPr>
          <a:xfrm>
            <a:off x="694279" y="2454513"/>
            <a:ext cx="4590008" cy="2751522"/>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定义对象的过程叫做</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类的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实例化</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，即由类产生一个具体的对象（实例）。类是一种用户自定义的数据类型，需要通过定义类的变量（即对象），才能通过对象来解决实际问题。</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5" name="组合 44"/>
          <p:cNvGrpSpPr/>
          <p:nvPr/>
        </p:nvGrpSpPr>
        <p:grpSpPr>
          <a:xfrm>
            <a:off x="6030658" y="2915246"/>
            <a:ext cx="4990066" cy="2767088"/>
            <a:chOff x="6337794" y="4010024"/>
            <a:chExt cx="1745653" cy="1733461"/>
          </a:xfrm>
        </p:grpSpPr>
        <p:grpSp>
          <p:nvGrpSpPr>
            <p:cNvPr id="46" name="组合 45"/>
            <p:cNvGrpSpPr/>
            <p:nvPr/>
          </p:nvGrpSpPr>
          <p:grpSpPr>
            <a:xfrm>
              <a:off x="6337794" y="4010024"/>
              <a:ext cx="1745653" cy="1733461"/>
              <a:chOff x="5353747" y="2778516"/>
              <a:chExt cx="1456483" cy="1446310"/>
            </a:xfrm>
            <a:solidFill>
              <a:srgbClr val="0070C0"/>
            </a:solidFill>
          </p:grpSpPr>
          <p:sp>
            <p:nvSpPr>
              <p:cNvPr id="52" name="任意多边形: 形状 51"/>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任意多边形: 形状 52"/>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圆: 空心 53"/>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7" name="矩形 46"/>
            <p:cNvSpPr/>
            <p:nvPr/>
          </p:nvSpPr>
          <p:spPr>
            <a:xfrm>
              <a:off x="6573906" y="4687121"/>
              <a:ext cx="1335121" cy="289213"/>
            </a:xfrm>
            <a:prstGeom prst="rect">
              <a:avLst/>
            </a:prstGeom>
          </p:spPr>
          <p:txBody>
            <a:bodyPr wrap="square">
              <a:spAutoFit/>
            </a:bodyPr>
            <a:lstStyle/>
            <a:p>
              <a:pPr algn="ct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类名 对象名表</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1" name="矩形 60"/>
          <p:cNvSpPr/>
          <p:nvPr/>
        </p:nvSpPr>
        <p:spPr>
          <a:xfrm>
            <a:off x="5504572" y="1880491"/>
            <a:ext cx="5833585" cy="497765"/>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）对象的定义语法格式</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2" name="直接连接符 61"/>
          <p:cNvCxnSpPr/>
          <p:nvPr/>
        </p:nvCxnSpPr>
        <p:spPr>
          <a:xfrm>
            <a:off x="5372100" y="2447925"/>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left)">
                                      <p:cBhvr>
                                        <p:cTn id="15" dur="500"/>
                                        <p:tgtEl>
                                          <p:spTgt spid="6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6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5889381" cy="876848"/>
            <a:chOff x="326687" y="247818"/>
            <a:chExt cx="5132570" cy="725466"/>
          </a:xfrm>
        </p:grpSpPr>
        <p:sp>
          <p:nvSpPr>
            <p:cNvPr id="33" name="文本框 7"/>
            <p:cNvSpPr txBox="1"/>
            <p:nvPr/>
          </p:nvSpPr>
          <p:spPr bwMode="auto">
            <a:xfrm>
              <a:off x="399105"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中对象的定义和访问</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41" name="组合 40"/>
          <p:cNvGrpSpPr/>
          <p:nvPr/>
        </p:nvGrpSpPr>
        <p:grpSpPr>
          <a:xfrm>
            <a:off x="939566" y="2035434"/>
            <a:ext cx="3556967" cy="3485800"/>
            <a:chOff x="1134091" y="2350352"/>
            <a:chExt cx="3391354" cy="3391356"/>
          </a:xfrm>
        </p:grpSpPr>
        <p:sp>
          <p:nvSpPr>
            <p:cNvPr id="44" name="椭圆 43"/>
            <p:cNvSpPr/>
            <p:nvPr/>
          </p:nvSpPr>
          <p:spPr>
            <a:xfrm rot="16200000">
              <a:off x="1134090" y="2350353"/>
              <a:ext cx="3391356" cy="3391354"/>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矩形 47"/>
            <p:cNvSpPr/>
            <p:nvPr/>
          </p:nvSpPr>
          <p:spPr>
            <a:xfrm>
              <a:off x="1682467" y="3066846"/>
              <a:ext cx="2691010" cy="2245782"/>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分别定义两个</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Circle</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对象，对象</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cirlceA</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的数据成员为默认值，对象</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circleB</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的圆心为（</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），半径为</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12.5</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9" name="组合 48"/>
          <p:cNvGrpSpPr/>
          <p:nvPr/>
        </p:nvGrpSpPr>
        <p:grpSpPr>
          <a:xfrm>
            <a:off x="1146880" y="2035435"/>
            <a:ext cx="779195" cy="779196"/>
            <a:chOff x="777424" y="1659420"/>
            <a:chExt cx="779195" cy="779196"/>
          </a:xfrm>
        </p:grpSpPr>
        <p:grpSp>
          <p:nvGrpSpPr>
            <p:cNvPr id="50" name="组合 49"/>
            <p:cNvGrpSpPr/>
            <p:nvPr/>
          </p:nvGrpSpPr>
          <p:grpSpPr>
            <a:xfrm>
              <a:off x="777424" y="1659420"/>
              <a:ext cx="779195" cy="779196"/>
              <a:chOff x="2124362" y="2491950"/>
              <a:chExt cx="779195" cy="779196"/>
            </a:xfrm>
          </p:grpSpPr>
          <p:sp>
            <p:nvSpPr>
              <p:cNvPr id="55" name="椭圆 54"/>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6" name="组合 55"/>
              <p:cNvGrpSpPr/>
              <p:nvPr/>
            </p:nvGrpSpPr>
            <p:grpSpPr>
              <a:xfrm>
                <a:off x="2167109" y="2534697"/>
                <a:ext cx="693703" cy="693701"/>
                <a:chOff x="1187907" y="1083137"/>
                <a:chExt cx="850422" cy="850420"/>
              </a:xfrm>
            </p:grpSpPr>
            <p:sp>
              <p:nvSpPr>
                <p:cNvPr id="60" name="弧形 59"/>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弧形 62"/>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7" name="组合 56"/>
              <p:cNvGrpSpPr/>
              <p:nvPr/>
            </p:nvGrpSpPr>
            <p:grpSpPr>
              <a:xfrm>
                <a:off x="2167109" y="2534697"/>
                <a:ext cx="693703" cy="693701"/>
                <a:chOff x="1187907" y="1083137"/>
                <a:chExt cx="850422" cy="850420"/>
              </a:xfrm>
            </p:grpSpPr>
            <p:sp>
              <p:nvSpPr>
                <p:cNvPr id="58" name="弧形 57"/>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弧形 58"/>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51" name="矩形 50"/>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例1</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5" name="组合 64"/>
          <p:cNvGrpSpPr/>
          <p:nvPr/>
        </p:nvGrpSpPr>
        <p:grpSpPr>
          <a:xfrm>
            <a:off x="4760061" y="2447254"/>
            <a:ext cx="6492373" cy="1283857"/>
            <a:chOff x="3072309" y="2913847"/>
            <a:chExt cx="5729288" cy="2416867"/>
          </a:xfrm>
        </p:grpSpPr>
        <p:sp>
          <p:nvSpPr>
            <p:cNvPr id="66" name="矩形 65"/>
            <p:cNvSpPr/>
            <p:nvPr/>
          </p:nvSpPr>
          <p:spPr>
            <a:xfrm>
              <a:off x="3692532" y="3673825"/>
              <a:ext cx="4655367" cy="937406"/>
            </a:xfrm>
            <a:prstGeom prst="rect">
              <a:avLst/>
            </a:prstGeom>
          </p:spPr>
          <p:txBody>
            <a:bodyPr wrap="square">
              <a:spAutoFit/>
            </a:bodyPr>
            <a:lstStyle/>
            <a:p>
              <a:pPr algn="just">
                <a:lnSpc>
                  <a:spcPct val="120000"/>
                </a:lnSpc>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解：</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 </a:t>
              </a:r>
              <a:r>
                <a:rPr lang="en-US" altLang="zh-CN"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circleB</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(2, 2, 12.5); </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7" name="组合 66"/>
            <p:cNvGrpSpPr/>
            <p:nvPr/>
          </p:nvGrpSpPr>
          <p:grpSpPr>
            <a:xfrm>
              <a:off x="3072309" y="2913847"/>
              <a:ext cx="5729288" cy="2416867"/>
              <a:chOff x="1584402" y="1903846"/>
              <a:chExt cx="9062674" cy="3823037"/>
            </a:xfrm>
          </p:grpSpPr>
          <p:grpSp>
            <p:nvGrpSpPr>
              <p:cNvPr id="68" name="组合 67"/>
              <p:cNvGrpSpPr/>
              <p:nvPr/>
            </p:nvGrpSpPr>
            <p:grpSpPr>
              <a:xfrm>
                <a:off x="1584402" y="3589771"/>
                <a:ext cx="9062674" cy="2137112"/>
                <a:chOff x="1584402" y="3589771"/>
                <a:chExt cx="9062674" cy="2137112"/>
              </a:xfrm>
            </p:grpSpPr>
            <p:sp>
              <p:nvSpPr>
                <p:cNvPr id="79" name="任意多边形: 形状 7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 name="梯形 7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梯形 8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椭圆 8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任意多边形: 形状 8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任意多边形: 形状 8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任意多边形: 形状 8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任意多边形: 形状 8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9" name="组合 68"/>
              <p:cNvGrpSpPr/>
              <p:nvPr/>
            </p:nvGrpSpPr>
            <p:grpSpPr>
              <a:xfrm flipH="1" flipV="1">
                <a:off x="1584402" y="1903846"/>
                <a:ext cx="9062674" cy="2137112"/>
                <a:chOff x="1584402" y="3589771"/>
                <a:chExt cx="9062674" cy="2137112"/>
              </a:xfrm>
            </p:grpSpPr>
            <p:sp>
              <p:nvSpPr>
                <p:cNvPr id="70" name="任意多边形: 形状 6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梯形 7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梯形 7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椭圆 7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任意多边形: 形状 7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任意多边形: 形状 7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任意多边形: 形状 7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任意多边形: 形状 7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88" name="矩形 87"/>
          <p:cNvSpPr/>
          <p:nvPr/>
        </p:nvSpPr>
        <p:spPr>
          <a:xfrm>
            <a:off x="5209286" y="4411976"/>
            <a:ext cx="5416868" cy="461665"/>
          </a:xfrm>
          <a:prstGeom prst="rect">
            <a:avLst/>
          </a:prstGeom>
        </p:spPr>
        <p:txBody>
          <a:bodyPr wrap="none">
            <a:spAutoFit/>
          </a:bodyPr>
          <a:lstStyle/>
          <a:p>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问题：</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这两个对象是如何被初始化的？</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23" presetClass="entr" presetSubtype="288"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p:cTn id="16" dur="500" fill="hold"/>
                                        <p:tgtEl>
                                          <p:spTgt spid="49"/>
                                        </p:tgtEl>
                                        <p:attrNameLst>
                                          <p:attrName>ppt_w</p:attrName>
                                        </p:attrNameLst>
                                      </p:cBhvr>
                                      <p:tavLst>
                                        <p:tav tm="0">
                                          <p:val>
                                            <p:strVal val="4/3*#ppt_w"/>
                                          </p:val>
                                        </p:tav>
                                        <p:tav tm="100000">
                                          <p:val>
                                            <p:strVal val="#ppt_w"/>
                                          </p:val>
                                        </p:tav>
                                      </p:tavLst>
                                    </p:anim>
                                    <p:anim calcmode="lin" valueType="num">
                                      <p:cBhvr>
                                        <p:cTn id="17" dur="500" fill="hold"/>
                                        <p:tgtEl>
                                          <p:spTgt spid="49"/>
                                        </p:tgtEl>
                                        <p:attrNameLst>
                                          <p:attrName>ppt_h</p:attrName>
                                        </p:attrNameLst>
                                      </p:cBhvr>
                                      <p:tavLst>
                                        <p:tav tm="0">
                                          <p:val>
                                            <p:strVal val="4/3*#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 calcmode="lin" valueType="num">
                                      <p:cBhvr additive="base">
                                        <p:cTn id="22" dur="500" fill="hold"/>
                                        <p:tgtEl>
                                          <p:spTgt spid="65"/>
                                        </p:tgtEl>
                                        <p:attrNameLst>
                                          <p:attrName>ppt_x</p:attrName>
                                        </p:attrNameLst>
                                      </p:cBhvr>
                                      <p:tavLst>
                                        <p:tav tm="0">
                                          <p:val>
                                            <p:strVal val="#ppt_x"/>
                                          </p:val>
                                        </p:tav>
                                        <p:tav tm="100000">
                                          <p:val>
                                            <p:strVal val="#ppt_x"/>
                                          </p:val>
                                        </p:tav>
                                      </p:tavLst>
                                    </p:anim>
                                    <p:anim calcmode="lin" valueType="num">
                                      <p:cBhvr additive="base">
                                        <p:cTn id="23"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8"/>
                                        </p:tgtEl>
                                        <p:attrNameLst>
                                          <p:attrName>style.visibility</p:attrName>
                                        </p:attrNameLst>
                                      </p:cBhvr>
                                      <p:to>
                                        <p:strVal val="visible"/>
                                      </p:to>
                                    </p:set>
                                    <p:anim calcmode="lin" valueType="num">
                                      <p:cBhvr additive="base">
                                        <p:cTn id="28" dur="500" fill="hold"/>
                                        <p:tgtEl>
                                          <p:spTgt spid="88"/>
                                        </p:tgtEl>
                                        <p:attrNameLst>
                                          <p:attrName>ppt_x</p:attrName>
                                        </p:attrNameLst>
                                      </p:cBhvr>
                                      <p:tavLst>
                                        <p:tav tm="0">
                                          <p:val>
                                            <p:strVal val="#ppt_x"/>
                                          </p:val>
                                        </p:tav>
                                        <p:tav tm="100000">
                                          <p:val>
                                            <p:strVal val="#ppt_x"/>
                                          </p:val>
                                        </p:tav>
                                      </p:tavLst>
                                    </p:anim>
                                    <p:anim calcmode="lin" valueType="num">
                                      <p:cBhvr additive="base">
                                        <p:cTn id="29"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5889381" cy="876848"/>
            <a:chOff x="326687" y="247818"/>
            <a:chExt cx="5132570" cy="725466"/>
          </a:xfrm>
        </p:grpSpPr>
        <p:sp>
          <p:nvSpPr>
            <p:cNvPr id="33" name="文本框 7"/>
            <p:cNvSpPr txBox="1"/>
            <p:nvPr/>
          </p:nvSpPr>
          <p:spPr bwMode="auto">
            <a:xfrm>
              <a:off x="399105"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中对象的定义和访问</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1" name="矩形 60"/>
          <p:cNvSpPr/>
          <p:nvPr/>
        </p:nvSpPr>
        <p:spPr>
          <a:xfrm>
            <a:off x="712258" y="1843931"/>
            <a:ext cx="5833585" cy="497765"/>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）对象的访问</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p:cNvSpPr/>
          <p:nvPr/>
        </p:nvSpPr>
        <p:spPr>
          <a:xfrm>
            <a:off x="1457905" y="2380486"/>
            <a:ext cx="9548762" cy="1383264"/>
          </a:xfrm>
          <a:prstGeom prst="rect">
            <a:avLst/>
          </a:prstGeom>
        </p:spPr>
        <p:txBody>
          <a:bodyPr wrap="square">
            <a:spAutoFit/>
          </a:bodyPr>
          <a:lstStyle/>
          <a:p>
            <a:pPr>
              <a:lnSpc>
                <a:spcPct val="120000"/>
              </a:lnSpc>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一个对象创建以后，访问它的数据成员或调用它的成员函数，可通过两种方式：</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 name="组合 43"/>
          <p:cNvGrpSpPr/>
          <p:nvPr/>
        </p:nvGrpSpPr>
        <p:grpSpPr>
          <a:xfrm>
            <a:off x="2739426" y="3254764"/>
            <a:ext cx="6477727" cy="1426238"/>
            <a:chOff x="6337794" y="4010024"/>
            <a:chExt cx="1745653" cy="1733461"/>
          </a:xfrm>
        </p:grpSpPr>
        <p:grpSp>
          <p:nvGrpSpPr>
            <p:cNvPr id="48" name="组合 47"/>
            <p:cNvGrpSpPr/>
            <p:nvPr/>
          </p:nvGrpSpPr>
          <p:grpSpPr>
            <a:xfrm>
              <a:off x="6337794" y="4010024"/>
              <a:ext cx="1745653" cy="1733461"/>
              <a:chOff x="5353747" y="2778516"/>
              <a:chExt cx="1456483" cy="1446310"/>
            </a:xfrm>
            <a:solidFill>
              <a:srgbClr val="0070C0"/>
            </a:solidFill>
          </p:grpSpPr>
          <p:sp>
            <p:nvSpPr>
              <p:cNvPr id="50" name="任意多边形: 形状 49"/>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任意多边形: 形状 50"/>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圆: 空心 54"/>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9" name="矩形 48"/>
            <p:cNvSpPr/>
            <p:nvPr/>
          </p:nvSpPr>
          <p:spPr>
            <a:xfrm>
              <a:off x="6593318" y="4529329"/>
              <a:ext cx="1357723" cy="751954"/>
            </a:xfrm>
            <a:prstGeom prst="rect">
              <a:avLst/>
            </a:prstGeom>
          </p:spPr>
          <p:txBody>
            <a:bodyPr wrap="square">
              <a:spAutoFit/>
            </a:bodyPr>
            <a:lstStyle/>
            <a:p>
              <a:pPr algn="ct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对象名</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对象成员访问运算符“</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080808"/>
                  </a:solidFill>
                  <a:latin typeface="+mj-lt"/>
                  <a:ea typeface="微软雅黑" panose="020B0503020204020204" pitchFamily="34" charset="-122"/>
                  <a:cs typeface="Times New Roman" panose="02020603050405020304" pitchFamily="18" charset="0"/>
                </a:rPr>
                <a:t>”</a:t>
              </a:r>
              <a:endParaRPr lang="en-US" altLang="zh-CN" sz="2400" dirty="0">
                <a:solidFill>
                  <a:srgbClr val="080808"/>
                </a:solidFill>
                <a:latin typeface="+mj-lt"/>
                <a:ea typeface="微软雅黑" panose="020B0503020204020204" pitchFamily="34" charset="-122"/>
                <a:cs typeface="Times New Roman" panose="02020603050405020304" pitchFamily="18" charset="0"/>
              </a:endParaRPr>
            </a:p>
          </p:txBody>
        </p:sp>
      </p:grpSp>
      <p:grpSp>
        <p:nvGrpSpPr>
          <p:cNvPr id="42" name="组合 43"/>
          <p:cNvGrpSpPr/>
          <p:nvPr/>
        </p:nvGrpSpPr>
        <p:grpSpPr>
          <a:xfrm>
            <a:off x="2761191" y="5053165"/>
            <a:ext cx="6477727" cy="1426238"/>
            <a:chOff x="6337794" y="4010024"/>
            <a:chExt cx="1745653" cy="1733461"/>
          </a:xfrm>
        </p:grpSpPr>
        <p:grpSp>
          <p:nvGrpSpPr>
            <p:cNvPr id="43" name="组合 47"/>
            <p:cNvGrpSpPr/>
            <p:nvPr/>
          </p:nvGrpSpPr>
          <p:grpSpPr>
            <a:xfrm>
              <a:off x="6337794" y="4010024"/>
              <a:ext cx="1745653" cy="1733461"/>
              <a:chOff x="5353747" y="2778516"/>
              <a:chExt cx="1456483" cy="1446310"/>
            </a:xfrm>
            <a:solidFill>
              <a:srgbClr val="0070C0"/>
            </a:solidFill>
          </p:grpSpPr>
          <p:sp>
            <p:nvSpPr>
              <p:cNvPr id="46" name="任意多边形: 形状 49"/>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任意多边形: 形状 50"/>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圆: 空心 54"/>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5" name="矩形 48"/>
            <p:cNvSpPr/>
            <p:nvPr/>
          </p:nvSpPr>
          <p:spPr>
            <a:xfrm>
              <a:off x="6593318" y="4529329"/>
              <a:ext cx="1357723" cy="482110"/>
            </a:xfrm>
            <a:prstGeom prst="rect">
              <a:avLst/>
            </a:prstGeom>
          </p:spPr>
          <p:txBody>
            <a:bodyPr wrap="square">
              <a:spAutoFit/>
            </a:bodyPr>
            <a:lstStyle/>
            <a:p>
              <a:pPr algn="ct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对象指针</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箭头成员访问运算符“</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-&gt;</a:t>
              </a:r>
              <a:r>
                <a:rPr lang="en-US" altLang="zh-CN" sz="2400" dirty="0">
                  <a:solidFill>
                    <a:srgbClr val="080808"/>
                  </a:solidFill>
                  <a:ea typeface="微软雅黑" panose="020B0503020204020204" pitchFamily="34" charset="-122"/>
                  <a:cs typeface="Times New Roman" panose="02020603050405020304" pitchFamily="18" charset="0"/>
                </a:rPr>
                <a: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500"/>
                                        <p:tgtEl>
                                          <p:spTgt spid="6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5889381" cy="876848"/>
            <a:chOff x="326687" y="247818"/>
            <a:chExt cx="5132570" cy="725466"/>
          </a:xfrm>
        </p:grpSpPr>
        <p:sp>
          <p:nvSpPr>
            <p:cNvPr id="33" name="文本框 7"/>
            <p:cNvSpPr txBox="1"/>
            <p:nvPr/>
          </p:nvSpPr>
          <p:spPr bwMode="auto">
            <a:xfrm>
              <a:off x="399105"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中对象的定义和访问</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1" name="矩形 40"/>
          <p:cNvSpPr/>
          <p:nvPr/>
        </p:nvSpPr>
        <p:spPr>
          <a:xfrm>
            <a:off x="1179217" y="1865732"/>
            <a:ext cx="9548762" cy="497765"/>
          </a:xfrm>
          <a:prstGeom prst="rect">
            <a:avLst/>
          </a:prstGeom>
        </p:spPr>
        <p:txBody>
          <a:bodyPr wrap="square">
            <a:spAutoFit/>
          </a:bodyPr>
          <a:lstStyle/>
          <a:p>
            <a:pPr marL="342900" indent="-342900">
              <a:lnSpc>
                <a:spcPct val="12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访问对象数据成员的一般形式为：</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p:cNvSpPr/>
          <p:nvPr/>
        </p:nvSpPr>
        <p:spPr>
          <a:xfrm>
            <a:off x="1509970" y="2470553"/>
            <a:ext cx="9184926" cy="1354217"/>
          </a:xfrm>
          <a:prstGeom prst="rect">
            <a:avLst/>
          </a:prstGeom>
        </p:spPr>
        <p:txBody>
          <a:bodyPr wrap="square">
            <a:spAutoFit/>
          </a:bodyPr>
          <a:lstStyle/>
          <a:p>
            <a:pPr>
              <a:spcBef>
                <a:spcPts val="600"/>
              </a:spcBef>
              <a:buClr>
                <a:srgbClr val="7030A0"/>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对象名</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数据成员名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600"/>
              </a:spcBef>
              <a:buClr>
                <a:srgbClr val="7030A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或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600"/>
              </a:spcBef>
              <a:buClr>
                <a:srgbClr val="7030A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指向对象的指针名</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数据成员名</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矩形 44"/>
          <p:cNvSpPr/>
          <p:nvPr/>
        </p:nvSpPr>
        <p:spPr>
          <a:xfrm>
            <a:off x="1214053" y="3826831"/>
            <a:ext cx="9548762" cy="497765"/>
          </a:xfrm>
          <a:prstGeom prst="rect">
            <a:avLst/>
          </a:prstGeom>
        </p:spPr>
        <p:txBody>
          <a:bodyPr wrap="square">
            <a:spAutoFit/>
          </a:bodyPr>
          <a:lstStyle/>
          <a:p>
            <a:pPr marL="342900" indent="-342900">
              <a:lnSpc>
                <a:spcPct val="12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访问对象函数成员的一般形式为：</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矩形 45"/>
          <p:cNvSpPr/>
          <p:nvPr/>
        </p:nvSpPr>
        <p:spPr>
          <a:xfrm>
            <a:off x="1478791" y="4474723"/>
            <a:ext cx="9636580" cy="1800493"/>
          </a:xfrm>
          <a:prstGeom prst="rect">
            <a:avLst/>
          </a:prstGeom>
        </p:spPr>
        <p:txBody>
          <a:bodyPr wrap="square">
            <a:spAutoFit/>
          </a:bodyPr>
          <a:lstStyle/>
          <a:p>
            <a:pPr>
              <a:spcBef>
                <a:spcPts val="600"/>
              </a:spcBef>
              <a:buClr>
                <a:srgbClr val="7030A0"/>
              </a:buCl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对象名</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成员函数名</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实参</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600"/>
              </a:spcBef>
              <a:buClr>
                <a:srgbClr val="7030A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或   </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600"/>
              </a:spcBef>
              <a:buClr>
                <a:srgbClr val="7030A0"/>
              </a:buClr>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指向对象的指针名</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&gt;-&gt;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成员函数名</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实参</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spcBef>
                <a:spcPts val="600"/>
              </a:spcBef>
              <a:buClr>
                <a:srgbClr val="7030A0"/>
              </a:buClr>
            </a:pP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7" name="组合 46"/>
          <p:cNvGrpSpPr/>
          <p:nvPr/>
        </p:nvGrpSpPr>
        <p:grpSpPr>
          <a:xfrm>
            <a:off x="7427363" y="2215537"/>
            <a:ext cx="1232673" cy="1229694"/>
            <a:chOff x="927538" y="2833999"/>
            <a:chExt cx="1902126" cy="1897530"/>
          </a:xfrm>
        </p:grpSpPr>
        <p:grpSp>
          <p:nvGrpSpPr>
            <p:cNvPr id="52" name="组合 51"/>
            <p:cNvGrpSpPr>
              <a:grpSpLocks noChangeAspect="1"/>
            </p:cNvGrpSpPr>
            <p:nvPr/>
          </p:nvGrpSpPr>
          <p:grpSpPr bwMode="auto">
            <a:xfrm>
              <a:off x="927538" y="2833999"/>
              <a:ext cx="1902126" cy="1897530"/>
              <a:chOff x="3471" y="1280"/>
              <a:chExt cx="829" cy="827"/>
            </a:xfrm>
            <a:solidFill>
              <a:srgbClr val="0070C0"/>
            </a:solidFill>
          </p:grpSpPr>
          <p:sp>
            <p:nvSpPr>
              <p:cNvPr id="54"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8"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9"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3" name="矩形 52"/>
            <p:cNvSpPr/>
            <p:nvPr/>
          </p:nvSpPr>
          <p:spPr>
            <a:xfrm>
              <a:off x="1175647" y="3385585"/>
              <a:ext cx="1393119" cy="807376"/>
            </a:xfrm>
            <a:prstGeom prst="rect">
              <a:avLst/>
            </a:prstGeom>
          </p:spPr>
          <p:txBody>
            <a:bodyPr wrap="none">
              <a:spAutoFit/>
            </a:bodyPr>
            <a:lstStyle/>
            <a:p>
              <a:r>
                <a:rPr lang="zh-CN" altLang="en-US" sz="28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提示</a:t>
              </a:r>
              <a:endParaRPr lang="zh-CN" altLang="en-US" sz="2800"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3" name="组合 102"/>
          <p:cNvGrpSpPr/>
          <p:nvPr/>
        </p:nvGrpSpPr>
        <p:grpSpPr>
          <a:xfrm>
            <a:off x="7454846" y="3577912"/>
            <a:ext cx="4467188" cy="1937303"/>
            <a:chOff x="2184915" y="2512645"/>
            <a:chExt cx="9334635" cy="2586406"/>
          </a:xfrm>
        </p:grpSpPr>
        <p:sp>
          <p:nvSpPr>
            <p:cNvPr id="104"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5" name="Rectangle 3"/>
            <p:cNvSpPr txBox="1">
              <a:spLocks noChangeArrowheads="1"/>
            </p:cNvSpPr>
            <p:nvPr/>
          </p:nvSpPr>
          <p:spPr>
            <a:xfrm>
              <a:off x="2439602" y="2899390"/>
              <a:ext cx="9064342" cy="195209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语言中，面向对象方法中的消息机制就是通过对象或指向对象的指针调用成员函数来实现的。</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ppt_x"/>
                                          </p:val>
                                        </p:tav>
                                        <p:tav tm="100000">
                                          <p:val>
                                            <p:strVal val="#ppt_x"/>
                                          </p:val>
                                        </p:tav>
                                      </p:tavLst>
                                    </p:anim>
                                    <p:anim calcmode="lin" valueType="num">
                                      <p:cBhvr additive="base">
                                        <p:cTn id="1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anim calcmode="lin" valueType="num">
                                      <p:cBhvr additive="base">
                                        <p:cTn id="39" dur="500" fill="hold"/>
                                        <p:tgtEl>
                                          <p:spTgt spid="103"/>
                                        </p:tgtEl>
                                        <p:attrNameLst>
                                          <p:attrName>ppt_x</p:attrName>
                                        </p:attrNameLst>
                                      </p:cBhvr>
                                      <p:tavLst>
                                        <p:tav tm="0">
                                          <p:val>
                                            <p:strVal val="#ppt_x"/>
                                          </p:val>
                                        </p:tav>
                                        <p:tav tm="100000">
                                          <p:val>
                                            <p:strVal val="#ppt_x"/>
                                          </p:val>
                                        </p:tav>
                                      </p:tavLst>
                                    </p:anim>
                                    <p:anim calcmode="lin" valueType="num">
                                      <p:cBhvr additive="base">
                                        <p:cTn id="40"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5"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5889381" cy="876848"/>
            <a:chOff x="326687" y="247818"/>
            <a:chExt cx="5132570" cy="725466"/>
          </a:xfrm>
        </p:grpSpPr>
        <p:sp>
          <p:nvSpPr>
            <p:cNvPr id="33" name="文本框 7"/>
            <p:cNvSpPr txBox="1"/>
            <p:nvPr/>
          </p:nvSpPr>
          <p:spPr bwMode="auto">
            <a:xfrm>
              <a:off x="399105"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中对象的定义和访问</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41" name="组合 40"/>
          <p:cNvGrpSpPr/>
          <p:nvPr/>
        </p:nvGrpSpPr>
        <p:grpSpPr>
          <a:xfrm>
            <a:off x="939567" y="2035434"/>
            <a:ext cx="3391354" cy="3391356"/>
            <a:chOff x="1134091" y="2350352"/>
            <a:chExt cx="3391354" cy="3391356"/>
          </a:xfrm>
        </p:grpSpPr>
        <p:sp>
          <p:nvSpPr>
            <p:cNvPr id="44" name="椭圆 43"/>
            <p:cNvSpPr/>
            <p:nvPr/>
          </p:nvSpPr>
          <p:spPr>
            <a:xfrm rot="16200000">
              <a:off x="1134090" y="2350353"/>
              <a:ext cx="3391356" cy="3391354"/>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矩形 47"/>
            <p:cNvSpPr/>
            <p:nvPr/>
          </p:nvSpPr>
          <p:spPr>
            <a:xfrm>
              <a:off x="1648216" y="3104055"/>
              <a:ext cx="2569028" cy="1938992"/>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向例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circleB</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对象发出消息，让它将圆心调整为（</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），半径调整为</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5.6</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9" name="组合 48"/>
          <p:cNvGrpSpPr/>
          <p:nvPr/>
        </p:nvGrpSpPr>
        <p:grpSpPr>
          <a:xfrm>
            <a:off x="1146880" y="2035435"/>
            <a:ext cx="779195" cy="779196"/>
            <a:chOff x="777424" y="1659420"/>
            <a:chExt cx="779195" cy="779196"/>
          </a:xfrm>
        </p:grpSpPr>
        <p:grpSp>
          <p:nvGrpSpPr>
            <p:cNvPr id="50" name="组合 49"/>
            <p:cNvGrpSpPr/>
            <p:nvPr/>
          </p:nvGrpSpPr>
          <p:grpSpPr>
            <a:xfrm>
              <a:off x="777424" y="1659420"/>
              <a:ext cx="779195" cy="779196"/>
              <a:chOff x="2124362" y="2491950"/>
              <a:chExt cx="779195" cy="779196"/>
            </a:xfrm>
          </p:grpSpPr>
          <p:sp>
            <p:nvSpPr>
              <p:cNvPr id="55" name="椭圆 54"/>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6" name="组合 55"/>
              <p:cNvGrpSpPr/>
              <p:nvPr/>
            </p:nvGrpSpPr>
            <p:grpSpPr>
              <a:xfrm>
                <a:off x="2167109" y="2534697"/>
                <a:ext cx="693703" cy="693701"/>
                <a:chOff x="1187907" y="1083137"/>
                <a:chExt cx="850422" cy="850420"/>
              </a:xfrm>
            </p:grpSpPr>
            <p:sp>
              <p:nvSpPr>
                <p:cNvPr id="60" name="弧形 59"/>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弧形 62"/>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7" name="组合 56"/>
              <p:cNvGrpSpPr/>
              <p:nvPr/>
            </p:nvGrpSpPr>
            <p:grpSpPr>
              <a:xfrm>
                <a:off x="2167109" y="2534697"/>
                <a:ext cx="693703" cy="693701"/>
                <a:chOff x="1187907" y="1083137"/>
                <a:chExt cx="850422" cy="850420"/>
              </a:xfrm>
            </p:grpSpPr>
            <p:sp>
              <p:nvSpPr>
                <p:cNvPr id="58" name="弧形 57"/>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弧形 58"/>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51" name="矩形 50"/>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5" name="组合 64"/>
          <p:cNvGrpSpPr/>
          <p:nvPr/>
        </p:nvGrpSpPr>
        <p:grpSpPr>
          <a:xfrm>
            <a:off x="4760061" y="2447254"/>
            <a:ext cx="6492373" cy="1283857"/>
            <a:chOff x="3072309" y="2913847"/>
            <a:chExt cx="5729288" cy="2416867"/>
          </a:xfrm>
        </p:grpSpPr>
        <p:sp>
          <p:nvSpPr>
            <p:cNvPr id="66" name="矩形 65"/>
            <p:cNvSpPr/>
            <p:nvPr/>
          </p:nvSpPr>
          <p:spPr>
            <a:xfrm>
              <a:off x="3692532" y="3259422"/>
              <a:ext cx="4655367" cy="1769679"/>
            </a:xfrm>
            <a:prstGeom prst="rect">
              <a:avLst/>
            </a:prstGeom>
          </p:spPr>
          <p:txBody>
            <a:bodyPr wrap="square">
              <a:spAutoFit/>
            </a:bodyPr>
            <a:lstStyle/>
            <a:p>
              <a:pPr algn="just">
                <a:lnSpc>
                  <a:spcPct val="120000"/>
                </a:lnSpc>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解：	</a:t>
              </a:r>
              <a:r>
                <a:rPr lang="en-US" altLang="zh-CN"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circleB.setCenter</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(3,3);</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pP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circleB.setRadius</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(5.6);</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7" name="组合 66"/>
            <p:cNvGrpSpPr/>
            <p:nvPr/>
          </p:nvGrpSpPr>
          <p:grpSpPr>
            <a:xfrm>
              <a:off x="3072309" y="2913847"/>
              <a:ext cx="5729288" cy="2416867"/>
              <a:chOff x="1584402" y="1903846"/>
              <a:chExt cx="9062674" cy="3823037"/>
            </a:xfrm>
          </p:grpSpPr>
          <p:grpSp>
            <p:nvGrpSpPr>
              <p:cNvPr id="68" name="组合 67"/>
              <p:cNvGrpSpPr/>
              <p:nvPr/>
            </p:nvGrpSpPr>
            <p:grpSpPr>
              <a:xfrm>
                <a:off x="1584402" y="3589771"/>
                <a:ext cx="9062674" cy="2137112"/>
                <a:chOff x="1584402" y="3589771"/>
                <a:chExt cx="9062674" cy="2137112"/>
              </a:xfrm>
            </p:grpSpPr>
            <p:sp>
              <p:nvSpPr>
                <p:cNvPr id="79" name="任意多边形: 形状 7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 name="梯形 7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梯形 8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椭圆 8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任意多边形: 形状 8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任意多边形: 形状 8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任意多边形: 形状 8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任意多边形: 形状 8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9" name="组合 68"/>
              <p:cNvGrpSpPr/>
              <p:nvPr/>
            </p:nvGrpSpPr>
            <p:grpSpPr>
              <a:xfrm flipH="1" flipV="1">
                <a:off x="1584402" y="1903846"/>
                <a:ext cx="9062674" cy="2137112"/>
                <a:chOff x="1584402" y="3589771"/>
                <a:chExt cx="9062674" cy="2137112"/>
              </a:xfrm>
            </p:grpSpPr>
            <p:sp>
              <p:nvSpPr>
                <p:cNvPr id="70" name="任意多边形: 形状 6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梯形 7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梯形 7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椭圆 7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任意多边形: 形状 7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任意多边形: 形状 7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任意多边形: 形状 7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任意多边形: 形状 7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88" name="矩形 87"/>
          <p:cNvSpPr/>
          <p:nvPr/>
        </p:nvSpPr>
        <p:spPr>
          <a:xfrm>
            <a:off x="5284287" y="3996766"/>
            <a:ext cx="5750292" cy="2241960"/>
          </a:xfrm>
          <a:prstGeom prst="rect">
            <a:avLst/>
          </a:prstGeom>
        </p:spPr>
        <p:txBody>
          <a:bodyPr wrap="none">
            <a:spAutoFit/>
          </a:bodyPr>
          <a:lstStyle/>
          <a:p>
            <a:pPr>
              <a:lnSpc>
                <a:spcPct val="150000"/>
              </a:lnSpc>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问题：</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如何用指针访问？</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解：</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 *p=&amp;</a:t>
            </a:r>
            <a:r>
              <a:rPr lang="en-US" altLang="zh-CN"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circleB</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p-&gt;</a:t>
            </a:r>
            <a:r>
              <a:rPr lang="en-US" altLang="zh-CN"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setCenter</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(3,3); p-&gt;</a:t>
            </a:r>
            <a:r>
              <a:rPr lang="en-US" altLang="zh-CN" sz="24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setRadius</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(5.6);</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23" presetClass="entr" presetSubtype="288"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p:cTn id="16" dur="500" fill="hold"/>
                                        <p:tgtEl>
                                          <p:spTgt spid="49"/>
                                        </p:tgtEl>
                                        <p:attrNameLst>
                                          <p:attrName>ppt_w</p:attrName>
                                        </p:attrNameLst>
                                      </p:cBhvr>
                                      <p:tavLst>
                                        <p:tav tm="0">
                                          <p:val>
                                            <p:strVal val="4/3*#ppt_w"/>
                                          </p:val>
                                        </p:tav>
                                        <p:tav tm="100000">
                                          <p:val>
                                            <p:strVal val="#ppt_w"/>
                                          </p:val>
                                        </p:tav>
                                      </p:tavLst>
                                    </p:anim>
                                    <p:anim calcmode="lin" valueType="num">
                                      <p:cBhvr>
                                        <p:cTn id="17" dur="500" fill="hold"/>
                                        <p:tgtEl>
                                          <p:spTgt spid="49"/>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left)">
                                      <p:cBhvr>
                                        <p:cTn id="21" dur="500"/>
                                        <p:tgtEl>
                                          <p:spTgt spid="65"/>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wipe(left)">
                                      <p:cBhvr>
                                        <p:cTn id="25" dur="500"/>
                                        <p:tgtEl>
                                          <p:spTgt spid="8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8">
                                            <p:txEl>
                                              <p:pRg st="0" end="0"/>
                                            </p:txEl>
                                          </p:spTgt>
                                        </p:tgtEl>
                                        <p:attrNameLst>
                                          <p:attrName>style.visibility</p:attrName>
                                        </p:attrNameLst>
                                      </p:cBhvr>
                                      <p:to>
                                        <p:strVal val="visible"/>
                                      </p:to>
                                    </p:set>
                                    <p:anim calcmode="lin" valueType="num">
                                      <p:cBhvr additive="base">
                                        <p:cTn id="30"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8">
                                            <p:txEl>
                                              <p:pRg st="1" end="1"/>
                                            </p:txEl>
                                          </p:spTgt>
                                        </p:tgtEl>
                                        <p:attrNameLst>
                                          <p:attrName>style.visibility</p:attrName>
                                        </p:attrNameLst>
                                      </p:cBhvr>
                                      <p:to>
                                        <p:strVal val="visible"/>
                                      </p:to>
                                    </p:set>
                                    <p:anim calcmode="lin" valueType="num">
                                      <p:cBhvr additive="base">
                                        <p:cTn id="36" dur="500" fill="hold"/>
                                        <p:tgtEl>
                                          <p:spTgt spid="88">
                                            <p:txEl>
                                              <p:pRg st="1" end="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88">
                                            <p:txEl>
                                              <p:pRg st="1" end="1"/>
                                            </p:txEl>
                                          </p:spTgt>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2" presetClass="entr" presetSubtype="4" fill="hold" nodeType="afterEffect">
                                  <p:stCondLst>
                                    <p:cond delay="0"/>
                                  </p:stCondLst>
                                  <p:childTnLst>
                                    <p:set>
                                      <p:cBhvr>
                                        <p:cTn id="40" dur="1" fill="hold">
                                          <p:stCondLst>
                                            <p:cond delay="0"/>
                                          </p:stCondLst>
                                        </p:cTn>
                                        <p:tgtEl>
                                          <p:spTgt spid="88">
                                            <p:txEl>
                                              <p:pRg st="2" end="2"/>
                                            </p:txEl>
                                          </p:spTgt>
                                        </p:tgtEl>
                                        <p:attrNameLst>
                                          <p:attrName>style.visibility</p:attrName>
                                        </p:attrNameLst>
                                      </p:cBhvr>
                                      <p:to>
                                        <p:strVal val="visible"/>
                                      </p:to>
                                    </p:set>
                                    <p:anim calcmode="lin" valueType="num">
                                      <p:cBhvr additive="base">
                                        <p:cTn id="41" dur="500" fill="hold"/>
                                        <p:tgtEl>
                                          <p:spTgt spid="88">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8">
                                            <p:txEl>
                                              <p:pRg st="2" end="2"/>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8">
                                            <p:txEl>
                                              <p:pRg st="3" end="3"/>
                                            </p:txEl>
                                          </p:spTgt>
                                        </p:tgtEl>
                                        <p:attrNameLst>
                                          <p:attrName>style.visibility</p:attrName>
                                        </p:attrNameLst>
                                      </p:cBhvr>
                                      <p:to>
                                        <p:strVal val="visible"/>
                                      </p:to>
                                    </p:set>
                                    <p:anim calcmode="lin" valueType="num">
                                      <p:cBhvr additive="base">
                                        <p:cTn id="45" dur="500" fill="hold"/>
                                        <p:tgtEl>
                                          <p:spTgt spid="88">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5889381" cy="876848"/>
            <a:chOff x="326687" y="247818"/>
            <a:chExt cx="5132570" cy="725466"/>
          </a:xfrm>
        </p:grpSpPr>
        <p:sp>
          <p:nvSpPr>
            <p:cNvPr id="33" name="文本框 7"/>
            <p:cNvSpPr txBox="1"/>
            <p:nvPr/>
          </p:nvSpPr>
          <p:spPr bwMode="auto">
            <a:xfrm>
              <a:off x="399105"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中对象的定义和访问</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41" name="组合 40"/>
          <p:cNvGrpSpPr/>
          <p:nvPr/>
        </p:nvGrpSpPr>
        <p:grpSpPr>
          <a:xfrm>
            <a:off x="939567" y="2035434"/>
            <a:ext cx="3391354" cy="3391356"/>
            <a:chOff x="1134091" y="2350352"/>
            <a:chExt cx="3391354" cy="3391356"/>
          </a:xfrm>
        </p:grpSpPr>
        <p:sp>
          <p:nvSpPr>
            <p:cNvPr id="44" name="椭圆 43"/>
            <p:cNvSpPr/>
            <p:nvPr/>
          </p:nvSpPr>
          <p:spPr>
            <a:xfrm rot="16200000">
              <a:off x="1134090" y="2350353"/>
              <a:ext cx="3391356" cy="3391354"/>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矩形 47"/>
            <p:cNvSpPr/>
            <p:nvPr/>
          </p:nvSpPr>
          <p:spPr>
            <a:xfrm>
              <a:off x="1786258" y="3137921"/>
              <a:ext cx="2363252" cy="1938992"/>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编写一个完整的程序，完成对圆类的定义，对象的定义，以及对对象成员的访问。</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9" name="组合 48"/>
          <p:cNvGrpSpPr/>
          <p:nvPr/>
        </p:nvGrpSpPr>
        <p:grpSpPr>
          <a:xfrm>
            <a:off x="1146880" y="2035435"/>
            <a:ext cx="779195" cy="779196"/>
            <a:chOff x="777424" y="1659420"/>
            <a:chExt cx="779195" cy="779196"/>
          </a:xfrm>
        </p:grpSpPr>
        <p:grpSp>
          <p:nvGrpSpPr>
            <p:cNvPr id="50" name="组合 49"/>
            <p:cNvGrpSpPr/>
            <p:nvPr/>
          </p:nvGrpSpPr>
          <p:grpSpPr>
            <a:xfrm>
              <a:off x="777424" y="1659420"/>
              <a:ext cx="779195" cy="779196"/>
              <a:chOff x="2124362" y="2491950"/>
              <a:chExt cx="779195" cy="779196"/>
            </a:xfrm>
          </p:grpSpPr>
          <p:sp>
            <p:nvSpPr>
              <p:cNvPr id="55" name="椭圆 54"/>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6" name="组合 55"/>
              <p:cNvGrpSpPr/>
              <p:nvPr/>
            </p:nvGrpSpPr>
            <p:grpSpPr>
              <a:xfrm>
                <a:off x="2167109" y="2534697"/>
                <a:ext cx="693703" cy="693701"/>
                <a:chOff x="1187907" y="1083137"/>
                <a:chExt cx="850422" cy="850420"/>
              </a:xfrm>
            </p:grpSpPr>
            <p:sp>
              <p:nvSpPr>
                <p:cNvPr id="60" name="弧形 59"/>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弧形 62"/>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7" name="组合 56"/>
              <p:cNvGrpSpPr/>
              <p:nvPr/>
            </p:nvGrpSpPr>
            <p:grpSpPr>
              <a:xfrm>
                <a:off x="2167109" y="2534697"/>
                <a:ext cx="693703" cy="693701"/>
                <a:chOff x="1187907" y="1083137"/>
                <a:chExt cx="850422" cy="850420"/>
              </a:xfrm>
            </p:grpSpPr>
            <p:sp>
              <p:nvSpPr>
                <p:cNvPr id="58" name="弧形 57"/>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弧形 58"/>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51" name="矩形 50"/>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4" name="Rectangle 3"/>
          <p:cNvSpPr txBox="1">
            <a:spLocks noChangeArrowheads="1"/>
          </p:cNvSpPr>
          <p:nvPr/>
        </p:nvSpPr>
        <p:spPr>
          <a:xfrm>
            <a:off x="4363613" y="1618079"/>
            <a:ext cx="7575838" cy="496863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5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#include &lt;iostream&gt;</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using namespace std;</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class Circle //</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定义圆类</a:t>
            </a:r>
            <a:endPar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public:</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m_x,m_y</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数据成员，描述对象的属性</a:t>
            </a:r>
            <a:r>
              <a:rPr lang="en-US" altLang="zh-CN"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圆心</a:t>
            </a:r>
            <a:endPar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数据成员，描述对象的属性</a:t>
            </a:r>
            <a:r>
              <a:rPr lang="en-US" altLang="zh-CN"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半径</a:t>
            </a:r>
            <a:endPar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无参构造函数</a:t>
            </a:r>
            <a:endPar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 )</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85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23" presetClass="entr" presetSubtype="288"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p:cTn id="16" dur="500" fill="hold"/>
                                        <p:tgtEl>
                                          <p:spTgt spid="49"/>
                                        </p:tgtEl>
                                        <p:attrNameLst>
                                          <p:attrName>ppt_w</p:attrName>
                                        </p:attrNameLst>
                                      </p:cBhvr>
                                      <p:tavLst>
                                        <p:tav tm="0">
                                          <p:val>
                                            <p:strVal val="4/3*#ppt_w"/>
                                          </p:val>
                                        </p:tav>
                                        <p:tav tm="100000">
                                          <p:val>
                                            <p:strVal val="#ppt_w"/>
                                          </p:val>
                                        </p:tav>
                                      </p:tavLst>
                                    </p:anim>
                                    <p:anim calcmode="lin" valueType="num">
                                      <p:cBhvr>
                                        <p:cTn id="17" dur="500" fill="hold"/>
                                        <p:tgtEl>
                                          <p:spTgt spid="49"/>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p:cTn id="21" dur="500" fill="hold"/>
                                        <p:tgtEl>
                                          <p:spTgt spid="64"/>
                                        </p:tgtEl>
                                        <p:attrNameLst>
                                          <p:attrName>ppt_w</p:attrName>
                                        </p:attrNameLst>
                                      </p:cBhvr>
                                      <p:tavLst>
                                        <p:tav tm="0">
                                          <p:val>
                                            <p:fltVal val="0"/>
                                          </p:val>
                                        </p:tav>
                                        <p:tav tm="100000">
                                          <p:val>
                                            <p:strVal val="#ppt_w"/>
                                          </p:val>
                                        </p:tav>
                                      </p:tavLst>
                                    </p:anim>
                                    <p:anim calcmode="lin" valueType="num">
                                      <p:cBhvr>
                                        <p:cTn id="22" dur="500" fill="hold"/>
                                        <p:tgtEl>
                                          <p:spTgt spid="64"/>
                                        </p:tgtEl>
                                        <p:attrNameLst>
                                          <p:attrName>ppt_h</p:attrName>
                                        </p:attrNameLst>
                                      </p:cBhvr>
                                      <p:tavLst>
                                        <p:tav tm="0">
                                          <p:val>
                                            <p:fltVal val="0"/>
                                          </p:val>
                                        </p:tav>
                                        <p:tav tm="100000">
                                          <p:val>
                                            <p:strVal val="#ppt_h"/>
                                          </p:val>
                                        </p:tav>
                                      </p:tavLst>
                                    </p:anim>
                                    <p:animEffect transition="in" filter="fade">
                                      <p:cBhvr>
                                        <p:cTn id="2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5889381" cy="876848"/>
            <a:chOff x="326687" y="247818"/>
            <a:chExt cx="5132570" cy="725466"/>
          </a:xfrm>
        </p:grpSpPr>
        <p:sp>
          <p:nvSpPr>
            <p:cNvPr id="33" name="文本框 7"/>
            <p:cNvSpPr txBox="1"/>
            <p:nvPr/>
          </p:nvSpPr>
          <p:spPr bwMode="auto">
            <a:xfrm>
              <a:off x="399105"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中对象的定义和访问</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2" name="Rectangle 3"/>
          <p:cNvSpPr txBox="1">
            <a:spLocks noChangeArrowheads="1"/>
          </p:cNvSpPr>
          <p:nvPr/>
        </p:nvSpPr>
        <p:spPr>
          <a:xfrm>
            <a:off x="2262790" y="1543423"/>
            <a:ext cx="9929210"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0000"/>
              </a:lnSpc>
              <a:spcBef>
                <a:spcPts val="600"/>
              </a:spcBef>
              <a:buClr>
                <a:srgbClr val="7030A0"/>
              </a:buClr>
              <a:buNone/>
            </a:pPr>
            <a:r>
              <a:rPr lang="zh-CN" altLang="zh-CN" sz="18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Circle(double x, double y, double radius) //</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有参构造函数</a:t>
            </a:r>
            <a:endPar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=y;</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=radius;</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void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setCenter</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x,double</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y) //</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成员函数，设置圆心</a:t>
            </a:r>
            <a:endPar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=y;</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void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setRadius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(double radius) //</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成员函数，设置半径</a:t>
            </a:r>
            <a:endPar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=radius;	}	</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getArea</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成员函数，求圆面积</a:t>
            </a:r>
            <a:endPar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return 3.14 *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8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 name="矩形 3"/>
          <p:cNvSpPr/>
          <p:nvPr/>
        </p:nvSpPr>
        <p:spPr>
          <a:xfrm>
            <a:off x="695325" y="2258367"/>
            <a:ext cx="4590008" cy="3600153"/>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对象是应用领域中有意义的、与所要解决的问题有关系的任何事物，它可以是具体的物理实体的抽象，也可以是人为的概念，或是任何有明确边界和意义的东西。比如有形的对象：一名老师、一名学生，无形对象：一门课程、一次考试。</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708221" y="1630985"/>
            <a:ext cx="1289135"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．对象</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3" name="组合 42"/>
          <p:cNvGrpSpPr/>
          <p:nvPr/>
        </p:nvGrpSpPr>
        <p:grpSpPr>
          <a:xfrm>
            <a:off x="5500229" y="3207254"/>
            <a:ext cx="2786550" cy="2767088"/>
            <a:chOff x="6337794" y="4010024"/>
            <a:chExt cx="1745653" cy="1733461"/>
          </a:xfrm>
        </p:grpSpPr>
        <p:grpSp>
          <p:nvGrpSpPr>
            <p:cNvPr id="38" name="组合 37"/>
            <p:cNvGrpSpPr/>
            <p:nvPr/>
          </p:nvGrpSpPr>
          <p:grpSpPr>
            <a:xfrm>
              <a:off x="6337794" y="4010024"/>
              <a:ext cx="1745653" cy="1733461"/>
              <a:chOff x="5353747" y="2778516"/>
              <a:chExt cx="1456483" cy="1446310"/>
            </a:xfrm>
            <a:solidFill>
              <a:srgbClr val="0070C0"/>
            </a:solidFill>
          </p:grpSpPr>
          <p:sp>
            <p:nvSpPr>
              <p:cNvPr id="39" name="任意多边形: 形状 38"/>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任意多边形: 形状 39"/>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圆: 空心 40"/>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6" name="矩形 35"/>
            <p:cNvSpPr/>
            <p:nvPr/>
          </p:nvSpPr>
          <p:spPr>
            <a:xfrm>
              <a:off x="6719715" y="4508562"/>
              <a:ext cx="1002438" cy="751954"/>
            </a:xfrm>
            <a:prstGeom prst="rect">
              <a:avLst/>
            </a:prstGeom>
          </p:spPr>
          <p:txBody>
            <a:bodyPr wrap="square">
              <a:spAutoFit/>
            </a:bodyPr>
            <a:lstStyle/>
            <a:p>
              <a:pPr algn="ct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静态特征描述了对象的状态</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5" name="组合 44"/>
          <p:cNvGrpSpPr/>
          <p:nvPr/>
        </p:nvGrpSpPr>
        <p:grpSpPr>
          <a:xfrm>
            <a:off x="8414905" y="3207254"/>
            <a:ext cx="2786550" cy="2767088"/>
            <a:chOff x="6337794" y="4010024"/>
            <a:chExt cx="1745653" cy="1733461"/>
          </a:xfrm>
        </p:grpSpPr>
        <p:grpSp>
          <p:nvGrpSpPr>
            <p:cNvPr id="46" name="组合 45"/>
            <p:cNvGrpSpPr/>
            <p:nvPr/>
          </p:nvGrpSpPr>
          <p:grpSpPr>
            <a:xfrm>
              <a:off x="6337794" y="4010024"/>
              <a:ext cx="1745653" cy="1733461"/>
              <a:chOff x="5353747" y="2778516"/>
              <a:chExt cx="1456483" cy="1446310"/>
            </a:xfrm>
            <a:solidFill>
              <a:srgbClr val="0070C0"/>
            </a:solidFill>
          </p:grpSpPr>
          <p:sp>
            <p:nvSpPr>
              <p:cNvPr id="48" name="任意多边形: 形状 47"/>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任意多边形: 形状 48"/>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圆: 空心 49"/>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7" name="矩形 46"/>
            <p:cNvSpPr/>
            <p:nvPr/>
          </p:nvSpPr>
          <p:spPr>
            <a:xfrm>
              <a:off x="6584923" y="4430448"/>
              <a:ext cx="1298066" cy="983324"/>
            </a:xfrm>
            <a:prstGeom prst="rect">
              <a:avLst/>
            </a:prstGeom>
          </p:spPr>
          <p:txBody>
            <a:bodyPr wrap="square">
              <a:spAutoFit/>
            </a:bodyPr>
            <a:lstStyle/>
            <a:p>
              <a:pPr algn="ct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动态特征描述了对象改变状态或提供服务的行为</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4" name="矩形 43"/>
          <p:cNvSpPr/>
          <p:nvPr/>
        </p:nvSpPr>
        <p:spPr>
          <a:xfrm>
            <a:off x="5663090" y="2247241"/>
            <a:ext cx="5833585" cy="940963"/>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对象是构成世界的一个独立单位，每一个对象具有自己的静态特征和动态特征。</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8" name="直接连接符 67"/>
          <p:cNvCxnSpPr/>
          <p:nvPr/>
        </p:nvCxnSpPr>
        <p:spPr>
          <a:xfrm>
            <a:off x="5372100" y="2404380"/>
            <a:ext cx="0" cy="3526417"/>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left)">
                                      <p:cBhvr>
                                        <p:cTn id="19" dur="500"/>
                                        <p:tgtEl>
                                          <p:spTgt spid="6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 grpId="0"/>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5889381" cy="876848"/>
            <a:chOff x="326687" y="247818"/>
            <a:chExt cx="5132570" cy="725466"/>
          </a:xfrm>
        </p:grpSpPr>
        <p:sp>
          <p:nvSpPr>
            <p:cNvPr id="33" name="文本框 7"/>
            <p:cNvSpPr txBox="1"/>
            <p:nvPr/>
          </p:nvSpPr>
          <p:spPr bwMode="auto">
            <a:xfrm>
              <a:off x="399105"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中对象的定义和访问</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2" name="Rectangle 3"/>
          <p:cNvSpPr txBox="1">
            <a:spLocks noChangeArrowheads="1"/>
          </p:cNvSpPr>
          <p:nvPr/>
        </p:nvSpPr>
        <p:spPr>
          <a:xfrm>
            <a:off x="1226541" y="1495515"/>
            <a:ext cx="10579464"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int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main()</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Circle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circleB</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(2,2,12.5);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定义两个</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类对象</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Circle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pCircle</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=&amp;</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circleB</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定义</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类的指针，该指针指向</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circleB</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对象</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对象访问数据成员</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的圆心为：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circleA.m_x</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circleA.m_y</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的半径为：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circleA.m_radius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对象访问成员函数</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的面积为：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circleA.getArea</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指针访问数据成员</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的圆心为：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pCircle</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pCircle</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的半径为：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pCircle</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5889381" cy="876848"/>
            <a:chOff x="326687" y="247818"/>
            <a:chExt cx="5132570" cy="725466"/>
          </a:xfrm>
        </p:grpSpPr>
        <p:sp>
          <p:nvSpPr>
            <p:cNvPr id="33" name="文本框 7"/>
            <p:cNvSpPr txBox="1"/>
            <p:nvPr/>
          </p:nvSpPr>
          <p:spPr bwMode="auto">
            <a:xfrm>
              <a:off x="399105"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中对象的定义和访问</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2" name="Rectangle 3"/>
          <p:cNvSpPr txBox="1">
            <a:spLocks noChangeArrowheads="1"/>
          </p:cNvSpPr>
          <p:nvPr/>
        </p:nvSpPr>
        <p:spPr>
          <a:xfrm>
            <a:off x="1020353" y="1820091"/>
            <a:ext cx="10579464" cy="490657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指针访问成员函数</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的面积为：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pCircle</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getArea</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外界</a:t>
            </a:r>
            <a:r>
              <a:rPr lang="zh-CN" altLang="zh-CN" sz="22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直接</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访问对象的数据成员调整对象属性值</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circleA.m_x</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=5;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调整</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圆心的</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坐标</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circleA.m_y</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=10;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调整</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圆心的</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坐标</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circleA.m_radius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=5.5;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调整</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的半径</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向对象发出消息调整由对象自己调整自己的属性值</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circleB.setCenter</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(3,3);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调整</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circleB</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的圆心</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circleB.setRadius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(5.6);				//</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调整</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circleB</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的半径</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0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5889381" cy="876848"/>
            <a:chOff x="326687" y="247818"/>
            <a:chExt cx="5132570" cy="725466"/>
          </a:xfrm>
        </p:grpSpPr>
        <p:sp>
          <p:nvSpPr>
            <p:cNvPr id="33" name="文本框 7"/>
            <p:cNvSpPr txBox="1"/>
            <p:nvPr/>
          </p:nvSpPr>
          <p:spPr bwMode="auto">
            <a:xfrm>
              <a:off x="399105"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中对象的定义和访问</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2" name="Rectangle 3"/>
          <p:cNvSpPr txBox="1">
            <a:spLocks noChangeArrowheads="1"/>
          </p:cNvSpPr>
          <p:nvPr/>
        </p:nvSpPr>
        <p:spPr>
          <a:xfrm>
            <a:off x="1020353" y="1592809"/>
            <a:ext cx="10579464"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20000"/>
              </a:lnSpc>
              <a:spcBef>
                <a:spcPts val="600"/>
              </a:spcBef>
              <a:buClr>
                <a:srgbClr val="7030A0"/>
              </a:buClr>
              <a:buNone/>
            </a:pP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2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的圆心为：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circleA.m_x</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circleA.m_y</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2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的半径为：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circleA.m_radius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2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的面积为：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circleA.getArea</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2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的圆心为：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pCircle</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pCircle</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2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的半径为：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pCircle</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2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的面积为：</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pCircle</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getArea</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2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return 0;</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20000"/>
              </a:lnSpc>
              <a:spcBef>
                <a:spcPts val="600"/>
              </a:spcBef>
              <a:buClr>
                <a:srgbClr val="7030A0"/>
              </a:buClr>
              <a:buNone/>
            </a:pP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20000"/>
              </a:lnSpc>
              <a:spcBef>
                <a:spcPts val="600"/>
              </a:spcBef>
              <a:buClr>
                <a:srgbClr val="7030A0"/>
              </a:buClr>
              <a:buNone/>
            </a:pP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2755" indent="-452755">
              <a:lnSpc>
                <a:spcPct val="120000"/>
              </a:lnSpc>
              <a:spcBef>
                <a:spcPts val="600"/>
              </a:spcBef>
              <a:buClr>
                <a:srgbClr val="7030A0"/>
              </a:buClr>
              <a:buNone/>
            </a:pPr>
            <a:endParaRPr lang="zh-CN"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581708" y="412399"/>
              <a:ext cx="460656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关于圆类存在的问题</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8" name="矩形 67"/>
          <p:cNvSpPr/>
          <p:nvPr/>
        </p:nvSpPr>
        <p:spPr>
          <a:xfrm>
            <a:off x="1398897" y="1525077"/>
            <a:ext cx="9503871" cy="5372048"/>
          </a:xfrm>
          <a:prstGeom prst="rect">
            <a:avLst/>
          </a:prstGeom>
        </p:spPr>
        <p:txBody>
          <a:bodyPr wrap="square">
            <a:spAutoFit/>
          </a:bodyPr>
          <a:lstStyle/>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class Circle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定义圆类</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public:</a:t>
            </a:r>
            <a:endPar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数据成员，描述对象的属性</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圆心</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数据成员，描述对象的属性</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半径</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无参构造函数</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581708" y="412399"/>
              <a:ext cx="460656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关于圆类存在的问题</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8" name="矩形 67"/>
          <p:cNvSpPr/>
          <p:nvPr/>
        </p:nvSpPr>
        <p:spPr>
          <a:xfrm>
            <a:off x="1341405" y="1430814"/>
            <a:ext cx="10054422" cy="5299912"/>
          </a:xfrm>
          <a:prstGeom prst="rect">
            <a:avLst/>
          </a:prstGeom>
        </p:spPr>
        <p:txBody>
          <a:bodyPr wrap="square">
            <a:spAutoFit/>
          </a:bodyPr>
          <a:lstStyle/>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Circle(double x, double y, double radius)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有参构造函数</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=y;</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=radius;</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void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setCenter</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x,double</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y)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成员函数，设置圆心</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=y;</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581708" y="412399"/>
              <a:ext cx="460656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关于圆类存在的问题</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8" name="矩形 67"/>
          <p:cNvSpPr/>
          <p:nvPr/>
        </p:nvSpPr>
        <p:spPr>
          <a:xfrm>
            <a:off x="1723808" y="1559330"/>
            <a:ext cx="9939437" cy="4856714"/>
          </a:xfrm>
          <a:prstGeom prst="rect">
            <a:avLst/>
          </a:prstGeom>
        </p:spPr>
        <p:txBody>
          <a:bodyPr wrap="square">
            <a:spAutoFit/>
          </a:bodyPr>
          <a:lstStyle/>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void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setRadius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(double radius)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成员函数，设置半径</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=radius;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getArea</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成员函数，求圆面积</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return 3.14 *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677504" y="412399"/>
              <a:ext cx="441496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关于圆类存在的问题</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8" name="矩形 67"/>
          <p:cNvSpPr/>
          <p:nvPr/>
        </p:nvSpPr>
        <p:spPr>
          <a:xfrm>
            <a:off x="1070803" y="1430639"/>
            <a:ext cx="10581265" cy="4524315"/>
          </a:xfrm>
          <a:prstGeom prst="rect">
            <a:avLst/>
          </a:prstGeom>
        </p:spPr>
        <p:txBody>
          <a:bodyPr wrap="square">
            <a:spAutoFit/>
          </a:bodyPr>
          <a:lstStyle/>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 main()</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Circle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circleA</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circleB</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(2,2,12.5);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circleA.m_x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=5;</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circleA.m_y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=5;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的圆心为：</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circleA.m_x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circleA.m_y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的面积为：</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circleA.getArea</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的面积为：</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circleB.getArea</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return 0;</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类成员的访问控制 </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2" name="矩形 41"/>
          <p:cNvSpPr/>
          <p:nvPr/>
        </p:nvSpPr>
        <p:spPr>
          <a:xfrm>
            <a:off x="930560" y="1721730"/>
            <a:ext cx="10068366" cy="1200329"/>
          </a:xfrm>
          <a:prstGeom prst="rect">
            <a:avLst/>
          </a:prstGeom>
        </p:spPr>
        <p:txBody>
          <a:bodyPr wrap="square">
            <a:spAutoFit/>
          </a:bodyPr>
          <a:lstStyle/>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是通过三个关键字</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public</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（公有）、</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private</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（私有）以及</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protected</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（保护）来指定类成员的访问控制的。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类成员的访问控制实现了类的封装性。</a:t>
            </a:r>
            <a:endPar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2" name="组合 67"/>
          <p:cNvGrpSpPr/>
          <p:nvPr/>
        </p:nvGrpSpPr>
        <p:grpSpPr>
          <a:xfrm>
            <a:off x="1160750" y="3081191"/>
            <a:ext cx="9490255" cy="2980549"/>
            <a:chOff x="3072309" y="2913847"/>
            <a:chExt cx="5729288" cy="2416867"/>
          </a:xfrm>
        </p:grpSpPr>
        <p:sp>
          <p:nvSpPr>
            <p:cNvPr id="33" name="矩形 75"/>
            <p:cNvSpPr/>
            <p:nvPr/>
          </p:nvSpPr>
          <p:spPr>
            <a:xfrm>
              <a:off x="3550331" y="3176833"/>
              <a:ext cx="4883249" cy="1476364"/>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）公有成员：在</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public</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（公有） 区域内声明的成员是公有成员。</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公有成员在程序的任何地方都可以被访问。</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一般将公有成员限制在成员函数上，使其作为类与外界的接口，程序通过这种函数来操作该类对象。</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4" name="组合 76"/>
            <p:cNvGrpSpPr/>
            <p:nvPr/>
          </p:nvGrpSpPr>
          <p:grpSpPr>
            <a:xfrm>
              <a:off x="3072309" y="2913847"/>
              <a:ext cx="5729288" cy="2416867"/>
              <a:chOff x="1584402" y="1903846"/>
              <a:chExt cx="9062674" cy="3823037"/>
            </a:xfrm>
          </p:grpSpPr>
          <p:grpSp>
            <p:nvGrpSpPr>
              <p:cNvPr id="35" name="组合 77"/>
              <p:cNvGrpSpPr/>
              <p:nvPr/>
            </p:nvGrpSpPr>
            <p:grpSpPr>
              <a:xfrm>
                <a:off x="1584402" y="4342590"/>
                <a:ext cx="9062674" cy="1384293"/>
                <a:chOff x="1584402" y="4342590"/>
                <a:chExt cx="9062674" cy="1384293"/>
              </a:xfrm>
            </p:grpSpPr>
            <p:sp>
              <p:nvSpPr>
                <p:cNvPr id="47" name="任意多边形: 形状 88"/>
                <p:cNvSpPr/>
                <p:nvPr/>
              </p:nvSpPr>
              <p:spPr>
                <a:xfrm>
                  <a:off x="1652007" y="4622834"/>
                  <a:ext cx="8888987" cy="972744"/>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梯形 8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梯形 9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梯形 4"/>
                <p:cNvSpPr/>
                <p:nvPr/>
              </p:nvSpPr>
              <p:spPr>
                <a:xfrm rot="1646295" flipV="1">
                  <a:off x="1625549" y="5436106"/>
                  <a:ext cx="342852" cy="8678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椭圆 9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任意多边形: 形状 9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任意多边形: 形状 9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任意多边形: 形状 9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任意多边形: 形状 9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6" name="组合 78"/>
              <p:cNvGrpSpPr/>
              <p:nvPr/>
            </p:nvGrpSpPr>
            <p:grpSpPr>
              <a:xfrm flipH="1" flipV="1">
                <a:off x="1584402" y="1903846"/>
                <a:ext cx="9062674" cy="2137112"/>
                <a:chOff x="1584402" y="3589771"/>
                <a:chExt cx="9062674" cy="2137112"/>
              </a:xfrm>
            </p:grpSpPr>
            <p:sp>
              <p:nvSpPr>
                <p:cNvPr id="37" name="任意多边形: 形状 7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梯形 8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梯形 8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梯形 4"/>
                <p:cNvSpPr/>
                <p:nvPr/>
              </p:nvSpPr>
              <p:spPr>
                <a:xfrm rot="2557073" flipV="1">
                  <a:off x="1603286" y="5383917"/>
                  <a:ext cx="342852" cy="8678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椭圆 8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任意多边形: 形状 8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任意多边形: 形状 8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任意多边形: 形状 8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任意多边形: 形状 8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类成员的访问控制 </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68" name="组合 67"/>
          <p:cNvGrpSpPr/>
          <p:nvPr/>
        </p:nvGrpSpPr>
        <p:grpSpPr>
          <a:xfrm>
            <a:off x="1074243" y="2156440"/>
            <a:ext cx="9490255" cy="3716995"/>
            <a:chOff x="3072309" y="2913847"/>
            <a:chExt cx="5729288" cy="2416867"/>
          </a:xfrm>
        </p:grpSpPr>
        <p:sp>
          <p:nvSpPr>
            <p:cNvPr id="76" name="矩形 75"/>
            <p:cNvSpPr/>
            <p:nvPr/>
          </p:nvSpPr>
          <p:spPr>
            <a:xfrm>
              <a:off x="3550331" y="3176833"/>
              <a:ext cx="4883249" cy="1861141"/>
            </a:xfrm>
            <a:prstGeom prst="rect">
              <a:avLst/>
            </a:prstGeom>
          </p:spPr>
          <p:txBody>
            <a:bodyPr wrap="square">
              <a:spAutoFit/>
            </a:bodyPr>
            <a:lstStyle/>
            <a:p>
              <a:pPr algn="just">
                <a:lnSpc>
                  <a:spcPct val="150000"/>
                </a:lnSpc>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）私有成员：在</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private</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（私有）区域内声明的成员是私有成员。</a:t>
              </a:r>
              <a:endPar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私有成员只能被该类的成员函数或该类的友元访问。</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程序必须通过类的公有成员函数才能间接地访问类的私有成员，从而实现了对类成员的封装。</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7" name="组合 76"/>
            <p:cNvGrpSpPr/>
            <p:nvPr/>
          </p:nvGrpSpPr>
          <p:grpSpPr>
            <a:xfrm>
              <a:off x="3072309" y="2913847"/>
              <a:ext cx="5729288" cy="2416867"/>
              <a:chOff x="1584402" y="1903846"/>
              <a:chExt cx="9062674" cy="3823037"/>
            </a:xfrm>
          </p:grpSpPr>
          <p:grpSp>
            <p:nvGrpSpPr>
              <p:cNvPr id="78" name="组合 77"/>
              <p:cNvGrpSpPr/>
              <p:nvPr/>
            </p:nvGrpSpPr>
            <p:grpSpPr>
              <a:xfrm>
                <a:off x="1584402" y="3589771"/>
                <a:ext cx="9062674" cy="2137112"/>
                <a:chOff x="1584402" y="3589771"/>
                <a:chExt cx="9062674" cy="2137112"/>
              </a:xfrm>
            </p:grpSpPr>
            <p:sp>
              <p:nvSpPr>
                <p:cNvPr id="89" name="任意多边形: 形状 8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梯形 8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梯形 9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椭圆 9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任意多边形: 形状 9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任意多边形: 形状 9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任意多边形: 形状 9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任意多边形: 形状 9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 name="组合 78"/>
              <p:cNvGrpSpPr/>
              <p:nvPr/>
            </p:nvGrpSpPr>
            <p:grpSpPr>
              <a:xfrm flipH="1" flipV="1">
                <a:off x="1584402" y="1903846"/>
                <a:ext cx="9062674" cy="2137112"/>
                <a:chOff x="1584402" y="3589771"/>
                <a:chExt cx="9062674" cy="2137112"/>
              </a:xfrm>
            </p:grpSpPr>
            <p:sp>
              <p:nvSpPr>
                <p:cNvPr id="80" name="任意多边形: 形状 7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梯形 8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梯形 8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椭圆 8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任意多边形: 形状 8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任意多边形: 形状 8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任意多边形: 形状 8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任意多边形: 形状 8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类成员的访问控制 </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31" name="组合 67"/>
          <p:cNvGrpSpPr/>
          <p:nvPr/>
        </p:nvGrpSpPr>
        <p:grpSpPr>
          <a:xfrm>
            <a:off x="1210595" y="1920392"/>
            <a:ext cx="9490255" cy="3215209"/>
            <a:chOff x="3072309" y="2913847"/>
            <a:chExt cx="5729288" cy="2416867"/>
          </a:xfrm>
        </p:grpSpPr>
        <p:sp>
          <p:nvSpPr>
            <p:cNvPr id="32" name="矩形 75"/>
            <p:cNvSpPr/>
            <p:nvPr/>
          </p:nvSpPr>
          <p:spPr>
            <a:xfrm>
              <a:off x="3550331" y="3367326"/>
              <a:ext cx="4883249" cy="1761625"/>
            </a:xfrm>
            <a:prstGeom prst="rect">
              <a:avLst/>
            </a:prstGeom>
          </p:spPr>
          <p:txBody>
            <a:bodyPr wrap="square">
              <a:spAutoFit/>
            </a:bodyPr>
            <a:lstStyle/>
            <a:p>
              <a:pPr algn="just">
                <a:lnSpc>
                  <a:spcPct val="125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）保护成员：在</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protected</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（保护）区域内声明的成员是被保护的成员。</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5000"/>
                </a:lnSpc>
              </a:pP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被声明为</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protected</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（保护）访问级别的数据成员或成员函数只能在该类的内部或其派生类类体中使用。</a:t>
              </a:r>
              <a:endPar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pP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3" name="组合 76"/>
            <p:cNvGrpSpPr/>
            <p:nvPr/>
          </p:nvGrpSpPr>
          <p:grpSpPr>
            <a:xfrm>
              <a:off x="3072309" y="2913847"/>
              <a:ext cx="5729288" cy="2416867"/>
              <a:chOff x="1584402" y="1903846"/>
              <a:chExt cx="9062674" cy="3823037"/>
            </a:xfrm>
          </p:grpSpPr>
          <p:grpSp>
            <p:nvGrpSpPr>
              <p:cNvPr id="34" name="组合 77"/>
              <p:cNvGrpSpPr/>
              <p:nvPr/>
            </p:nvGrpSpPr>
            <p:grpSpPr>
              <a:xfrm>
                <a:off x="1584402" y="3589771"/>
                <a:ext cx="9062674" cy="2137112"/>
                <a:chOff x="1584402" y="3589771"/>
                <a:chExt cx="9062674" cy="2137112"/>
              </a:xfrm>
            </p:grpSpPr>
            <p:sp>
              <p:nvSpPr>
                <p:cNvPr id="45" name="任意多边形: 形状 8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梯形 8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梯形 9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椭圆 9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任意多边形: 形状 9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任意多边形: 形状 9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任意多边形: 形状 9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任意多边形: 形状 9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5" name="组合 78"/>
              <p:cNvGrpSpPr/>
              <p:nvPr/>
            </p:nvGrpSpPr>
            <p:grpSpPr>
              <a:xfrm flipH="1" flipV="1">
                <a:off x="1584402" y="1903846"/>
                <a:ext cx="9062674" cy="2137112"/>
                <a:chOff x="1584402" y="3589771"/>
                <a:chExt cx="9062674" cy="2137112"/>
              </a:xfrm>
            </p:grpSpPr>
            <p:sp>
              <p:nvSpPr>
                <p:cNvPr id="36" name="任意多边形: 形状 7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梯形 8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梯形 8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椭圆 8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任意多边形: 形状 8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任意多边形: 形状 8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任意多边形: 形状 8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任意多边形: 形状 8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39" name="组合 38"/>
          <p:cNvGrpSpPr/>
          <p:nvPr/>
        </p:nvGrpSpPr>
        <p:grpSpPr>
          <a:xfrm>
            <a:off x="1161191" y="2478826"/>
            <a:ext cx="2569028" cy="2483534"/>
            <a:chOff x="1367266" y="2393101"/>
            <a:chExt cx="2569028"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1367266" y="3400897"/>
              <a:ext cx="2569028" cy="461665"/>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对象示例</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圆</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1125704" y="2436078"/>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 name="矩形 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例1</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2" name="Rectangle 3"/>
          <p:cNvSpPr txBox="1">
            <a:spLocks noChangeArrowheads="1"/>
          </p:cNvSpPr>
          <p:nvPr/>
        </p:nvSpPr>
        <p:spPr>
          <a:xfrm>
            <a:off x="4114800" y="1667549"/>
            <a:ext cx="6943460" cy="438674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Clr>
                <a:srgbClr val="7030A0"/>
              </a:buClr>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：圆心为（</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0,0</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），半径是</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600"/>
              </a:spcBef>
              <a:buClr>
                <a:srgbClr val="7030A0"/>
              </a:buClr>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：圆心为（</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），半径是</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12.5</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600"/>
              </a:spcBef>
              <a:buClr>
                <a:srgbClr val="7030A0"/>
              </a:buClr>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和圆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都能够重新设置圆心和半径，并能够计算出圆的面积。</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600"/>
              </a:spcBef>
              <a:buClr>
                <a:srgbClr val="7030A0"/>
              </a:buClr>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那么，圆心、半径就是圆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和圆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对象的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静态特征</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，描述了圆的状态。</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600"/>
              </a:spcBef>
              <a:buClr>
                <a:srgbClr val="7030A0"/>
              </a:buClr>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重新设置圆心、重新设置半径以及求圆的面积圆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和圆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对象的</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动态特征</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，能够改变圆的状态或提供计算圆面积的服务。 </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2">
                                            <p:txEl>
                                              <p:pRg st="0" end="0"/>
                                            </p:txEl>
                                          </p:spTgt>
                                        </p:tgtEl>
                                        <p:attrNameLst>
                                          <p:attrName>style.visibility</p:attrName>
                                        </p:attrNameLst>
                                      </p:cBhvr>
                                      <p:to>
                                        <p:strVal val="visible"/>
                                      </p:to>
                                    </p:set>
                                    <p:animEffect transition="in" filter="fade">
                                      <p:cBhvr>
                                        <p:cTn id="21" dur="500"/>
                                        <p:tgtEl>
                                          <p:spTgt spid="42">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xEl>
                                              <p:pRg st="1" end="1"/>
                                            </p:txEl>
                                          </p:spTgt>
                                        </p:tgtEl>
                                        <p:attrNameLst>
                                          <p:attrName>style.visibility</p:attrName>
                                        </p:attrNameLst>
                                      </p:cBhvr>
                                      <p:to>
                                        <p:strVal val="visible"/>
                                      </p:to>
                                    </p:set>
                                    <p:animEffect transition="in" filter="fade">
                                      <p:cBhvr>
                                        <p:cTn id="24" dur="500"/>
                                        <p:tgtEl>
                                          <p:spTgt spid="42">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xEl>
                                              <p:pRg st="2" end="2"/>
                                            </p:txEl>
                                          </p:spTgt>
                                        </p:tgtEl>
                                        <p:attrNameLst>
                                          <p:attrName>style.visibility</p:attrName>
                                        </p:attrNameLst>
                                      </p:cBhvr>
                                      <p:to>
                                        <p:strVal val="visible"/>
                                      </p:to>
                                    </p:set>
                                    <p:animEffect transition="in" filter="fade">
                                      <p:cBhvr>
                                        <p:cTn id="27" dur="500"/>
                                        <p:tgtEl>
                                          <p:spTgt spid="42">
                                            <p:txEl>
                                              <p:pRg st="2" end="2"/>
                                            </p:txEl>
                                          </p:spTgt>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500" fill="hold"/>
                                        <p:tgtEl>
                                          <p:spTgt spid="42"/>
                                        </p:tgtEl>
                                        <p:attrNameLst>
                                          <p:attrName>ppt_w</p:attrName>
                                        </p:attrNameLst>
                                      </p:cBhvr>
                                      <p:tavLst>
                                        <p:tav tm="0">
                                          <p:val>
                                            <p:fltVal val="0"/>
                                          </p:val>
                                        </p:tav>
                                        <p:tav tm="100000">
                                          <p:val>
                                            <p:strVal val="#ppt_w"/>
                                          </p:val>
                                        </p:tav>
                                      </p:tavLst>
                                    </p:anim>
                                    <p:anim calcmode="lin" valueType="num">
                                      <p:cBhvr>
                                        <p:cTn id="32" dur="500" fill="hold"/>
                                        <p:tgtEl>
                                          <p:spTgt spid="42"/>
                                        </p:tgtEl>
                                        <p:attrNameLst>
                                          <p:attrName>ppt_h</p:attrName>
                                        </p:attrNameLst>
                                      </p:cBhvr>
                                      <p:tavLst>
                                        <p:tav tm="0">
                                          <p:val>
                                            <p:fltVal val="0"/>
                                          </p:val>
                                        </p:tav>
                                        <p:tav tm="100000">
                                          <p:val>
                                            <p:strVal val="#ppt_h"/>
                                          </p:val>
                                        </p:tav>
                                      </p:tavLst>
                                    </p:anim>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2">
                                            <p:txEl>
                                              <p:pRg st="3" end="3"/>
                                            </p:txEl>
                                          </p:spTgt>
                                        </p:tgtEl>
                                        <p:attrNameLst>
                                          <p:attrName>style.visibility</p:attrName>
                                        </p:attrNameLst>
                                      </p:cBhvr>
                                      <p:to>
                                        <p:strVal val="visible"/>
                                      </p:to>
                                    </p:set>
                                    <p:animEffect transition="in" filter="fade">
                                      <p:cBhvr>
                                        <p:cTn id="38" dur="1000"/>
                                        <p:tgtEl>
                                          <p:spTgt spid="42">
                                            <p:txEl>
                                              <p:pRg st="3" end="3"/>
                                            </p:txEl>
                                          </p:spTgt>
                                        </p:tgtEl>
                                      </p:cBhvr>
                                    </p:animEffect>
                                    <p:anim calcmode="lin" valueType="num">
                                      <p:cBhvr>
                                        <p:cTn id="39" dur="1000" fill="hold"/>
                                        <p:tgtEl>
                                          <p:spTgt spid="42">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4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2">
                                            <p:txEl>
                                              <p:pRg st="4" end="4"/>
                                            </p:txEl>
                                          </p:spTgt>
                                        </p:tgtEl>
                                        <p:attrNameLst>
                                          <p:attrName>style.visibility</p:attrName>
                                        </p:attrNameLst>
                                      </p:cBhvr>
                                      <p:to>
                                        <p:strVal val="visible"/>
                                      </p:to>
                                    </p:set>
                                    <p:animEffect transition="in" filter="fade">
                                      <p:cBhvr>
                                        <p:cTn id="45" dur="1000"/>
                                        <p:tgtEl>
                                          <p:spTgt spid="42">
                                            <p:txEl>
                                              <p:pRg st="4" end="4"/>
                                            </p:txEl>
                                          </p:spTgt>
                                        </p:tgtEl>
                                      </p:cBhvr>
                                    </p:animEffect>
                                    <p:anim calcmode="lin" valueType="num">
                                      <p:cBhvr>
                                        <p:cTn id="46" dur="1000" fill="hold"/>
                                        <p:tgtEl>
                                          <p:spTgt spid="42">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4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类成员的访问控制 </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7" name="矩形 36"/>
          <p:cNvSpPr/>
          <p:nvPr/>
        </p:nvSpPr>
        <p:spPr>
          <a:xfrm>
            <a:off x="708221" y="1630985"/>
            <a:ext cx="1107996" cy="497765"/>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说明：</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2" name="组合 41"/>
          <p:cNvGrpSpPr/>
          <p:nvPr/>
        </p:nvGrpSpPr>
        <p:grpSpPr>
          <a:xfrm>
            <a:off x="1265135" y="2359550"/>
            <a:ext cx="9653500" cy="7424814"/>
            <a:chOff x="5960125" y="2504386"/>
            <a:chExt cx="5179022" cy="6429237"/>
          </a:xfrm>
        </p:grpSpPr>
        <p:grpSp>
          <p:nvGrpSpPr>
            <p:cNvPr id="51" name="组合 50"/>
            <p:cNvGrpSpPr/>
            <p:nvPr/>
          </p:nvGrpSpPr>
          <p:grpSpPr>
            <a:xfrm>
              <a:off x="5960125" y="2504386"/>
              <a:ext cx="5179022" cy="2756474"/>
              <a:chOff x="1584402" y="1903846"/>
              <a:chExt cx="9062674" cy="3823037"/>
            </a:xfrm>
          </p:grpSpPr>
          <p:grpSp>
            <p:nvGrpSpPr>
              <p:cNvPr id="53" name="组合 52"/>
              <p:cNvGrpSpPr/>
              <p:nvPr/>
            </p:nvGrpSpPr>
            <p:grpSpPr>
              <a:xfrm>
                <a:off x="1584402" y="3589771"/>
                <a:ext cx="9062674" cy="2137112"/>
                <a:chOff x="1584402" y="3589771"/>
                <a:chExt cx="9062674" cy="2137112"/>
              </a:xfrm>
            </p:grpSpPr>
            <p:sp>
              <p:nvSpPr>
                <p:cNvPr id="64" name="任意多边形: 形状 6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梯形 6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梯形 6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梯形 4"/>
                <p:cNvSpPr/>
                <p:nvPr/>
              </p:nvSpPr>
              <p:spPr>
                <a:xfrm rot="3120575" flipV="1">
                  <a:off x="1520300" y="5384409"/>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椭圆 6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任意多边形: 形状 6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任意多边形: 形状 7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任意多边形: 形状 7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任意多边形: 形状 7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4" name="组合 53"/>
              <p:cNvGrpSpPr/>
              <p:nvPr/>
            </p:nvGrpSpPr>
            <p:grpSpPr>
              <a:xfrm flipH="1" flipV="1">
                <a:off x="1584402" y="1903846"/>
                <a:ext cx="9062674" cy="2137112"/>
                <a:chOff x="1584402" y="3589771"/>
                <a:chExt cx="9062674" cy="2137112"/>
              </a:xfrm>
            </p:grpSpPr>
            <p:sp>
              <p:nvSpPr>
                <p:cNvPr id="55" name="任意多边形: 形状 5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梯形 5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梯形 5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梯形 4"/>
                <p:cNvSpPr/>
                <p:nvPr/>
              </p:nvSpPr>
              <p:spPr>
                <a:xfrm rot="2679409" flipV="1">
                  <a:off x="1594720" y="5385982"/>
                  <a:ext cx="359984" cy="8265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椭圆 5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任意多边形: 形状 5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任意多边形: 形状 6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任意多边形: 形状 6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任意多边形: 形状 6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52" name="矩形 51"/>
            <p:cNvSpPr/>
            <p:nvPr/>
          </p:nvSpPr>
          <p:spPr>
            <a:xfrm>
              <a:off x="6126013" y="8503380"/>
              <a:ext cx="4552163" cy="430243"/>
            </a:xfrm>
            <a:prstGeom prst="rect">
              <a:avLst/>
            </a:prstGeom>
          </p:spPr>
          <p:txBody>
            <a:bodyPr wrap="square">
              <a:spAutoFit/>
            </a:bodyPr>
            <a:lstStyle/>
            <a:p>
              <a:pPr marL="457200" indent="-457200">
                <a:lnSpc>
                  <a:spcPct val="120000"/>
                </a:lnSpc>
                <a:buFont typeface="Arial" panose="020B0604020202020204" pitchFamily="34" charset="0"/>
                <a:buChar char="•"/>
              </a:pP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74" name="直接连接符 73"/>
          <p:cNvCxnSpPr/>
          <p:nvPr/>
        </p:nvCxnSpPr>
        <p:spPr>
          <a:xfrm flipH="1">
            <a:off x="1724891" y="3951946"/>
            <a:ext cx="8707583"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773512" y="2812680"/>
            <a:ext cx="8485059" cy="2270558"/>
          </a:xfrm>
          <a:prstGeom prst="rect">
            <a:avLst/>
          </a:prstGeom>
        </p:spPr>
        <p:txBody>
          <a:bodyPr wrap="square">
            <a:spAutoFit/>
          </a:bodyPr>
          <a:lstStyle/>
          <a:p>
            <a:pPr marL="457200" indent="-457200">
              <a:lnSpc>
                <a:spcPct val="120000"/>
              </a:lnSpc>
              <a:buFont typeface="Arial" panose="020B0604020202020204" pitchFamily="34" charset="0"/>
              <a:buChar char="•"/>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类中可以出现多个访问说明符，每个访问说明符可以出现多次，不同的访问说明符出现的顺序没有限制。</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nSpc>
                <a:spcPct val="120000"/>
              </a:lnSpc>
              <a:buFont typeface="Arial" panose="020B0604020202020204" pitchFamily="34" charset="0"/>
              <a:buChar char="•"/>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如果没有指明是哪种访问级别，</a:t>
            </a:r>
            <a:r>
              <a:rPr lang="en-US" altLang="zh-CN"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编译系统默认为 </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私有（</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private</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）成员。</a:t>
            </a:r>
            <a:endPar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75">
                                            <p:txEl>
                                              <p:pRg st="0" end="0"/>
                                            </p:txEl>
                                          </p:spTgt>
                                        </p:tgtEl>
                                        <p:attrNameLst>
                                          <p:attrName>style.visibility</p:attrName>
                                        </p:attrNameLst>
                                      </p:cBhvr>
                                      <p:to>
                                        <p:strVal val="visible"/>
                                      </p:to>
                                    </p:set>
                                    <p:anim calcmode="lin" valueType="num">
                                      <p:cBhvr additive="base">
                                        <p:cTn id="1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wipe(left)">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5">
                                            <p:txEl>
                                              <p:pRg st="2" end="2"/>
                                            </p:txEl>
                                          </p:spTgt>
                                        </p:tgtEl>
                                        <p:attrNameLst>
                                          <p:attrName>style.visibility</p:attrName>
                                        </p:attrNameLst>
                                      </p:cBhvr>
                                      <p:to>
                                        <p:strVal val="visible"/>
                                      </p:to>
                                    </p:set>
                                    <p:anim calcmode="lin" valueType="num">
                                      <p:cBhvr additive="base">
                                        <p:cTn id="29" dur="500" fill="hold"/>
                                        <p:tgtEl>
                                          <p:spTgt spid="7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类成员的访问控制 </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32" name="组合 31"/>
          <p:cNvGrpSpPr/>
          <p:nvPr/>
        </p:nvGrpSpPr>
        <p:grpSpPr>
          <a:xfrm>
            <a:off x="1312827" y="2478826"/>
            <a:ext cx="2483531" cy="2483534"/>
            <a:chOff x="1384152" y="2393101"/>
            <a:chExt cx="2483531" cy="2483534"/>
          </a:xfrm>
        </p:grpSpPr>
        <p:sp>
          <p:nvSpPr>
            <p:cNvPr id="33" name="椭圆 32"/>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1604267" y="3129549"/>
              <a:ext cx="2043302" cy="1200329"/>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合理设置圆类的各成员的访问控制方式。</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5" name="组合 34"/>
          <p:cNvGrpSpPr/>
          <p:nvPr/>
        </p:nvGrpSpPr>
        <p:grpSpPr>
          <a:xfrm>
            <a:off x="1270079" y="2436078"/>
            <a:ext cx="779195" cy="779196"/>
            <a:chOff x="777424" y="1659420"/>
            <a:chExt cx="779195" cy="779196"/>
          </a:xfrm>
        </p:grpSpPr>
        <p:grpSp>
          <p:nvGrpSpPr>
            <p:cNvPr id="36" name="组合 35"/>
            <p:cNvGrpSpPr/>
            <p:nvPr/>
          </p:nvGrpSpPr>
          <p:grpSpPr>
            <a:xfrm>
              <a:off x="777424" y="1659420"/>
              <a:ext cx="779195" cy="779196"/>
              <a:chOff x="2124362" y="2491950"/>
              <a:chExt cx="779195" cy="779196"/>
            </a:xfrm>
          </p:grpSpPr>
          <p:sp>
            <p:nvSpPr>
              <p:cNvPr id="38" name="椭圆 3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9" name="组合 38"/>
              <p:cNvGrpSpPr/>
              <p:nvPr/>
            </p:nvGrpSpPr>
            <p:grpSpPr>
              <a:xfrm>
                <a:off x="2167109" y="2534697"/>
                <a:ext cx="693703" cy="693701"/>
                <a:chOff x="1187907" y="1083137"/>
                <a:chExt cx="850422" cy="850420"/>
              </a:xfrm>
            </p:grpSpPr>
            <p:sp>
              <p:nvSpPr>
                <p:cNvPr id="44" name="弧形 43"/>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弧形 44"/>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2167109" y="2534697"/>
                <a:ext cx="693703" cy="693701"/>
                <a:chOff x="1187907" y="1083137"/>
                <a:chExt cx="850422" cy="850420"/>
              </a:xfrm>
            </p:grpSpPr>
            <p:sp>
              <p:nvSpPr>
                <p:cNvPr id="41" name="弧形 4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弧形 42"/>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7" name="矩形 36"/>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例1</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6" name="Rectangle 3"/>
          <p:cNvSpPr txBox="1">
            <a:spLocks noChangeArrowheads="1"/>
          </p:cNvSpPr>
          <p:nvPr/>
        </p:nvSpPr>
        <p:spPr>
          <a:xfrm>
            <a:off x="4428878" y="2346827"/>
            <a:ext cx="6402926" cy="408880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buClr>
                <a:schemeClr val="tx2"/>
              </a:buClr>
            </a:pP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圆类中的数据成员一般设置为私有成员，在内部对其进行维护。所以，将圆类描述圆属性的数据成员</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m_x</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m_y</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设置成私有成员，类外不能直接访问对象的数据成员。</a:t>
            </a:r>
            <a:endPar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10000"/>
              </a:lnSpc>
              <a:spcBef>
                <a:spcPts val="600"/>
              </a:spcBef>
              <a:buClr>
                <a:schemeClr val="tx2"/>
              </a:buClr>
            </a:pP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将成员函数</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setCenter</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(double x, double y)</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setRadius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(double radius)</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getArea</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，设置为公有成员，作为类对外的接口。</a:t>
            </a:r>
            <a:endPar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10000"/>
              </a:lnSpc>
              <a:spcBef>
                <a:spcPts val="600"/>
              </a:spcBef>
              <a:buClr>
                <a:schemeClr val="tx2"/>
              </a:buClr>
            </a:pP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由于类外还需要得到圆的圆心和半径的信息，因此，还需要在类中再提供</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getX</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getY</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2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getRadius</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等</a:t>
            </a:r>
            <a:r>
              <a:rPr lang="en-US" altLang="zh-CN"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个接口。</a:t>
            </a:r>
            <a:endParaRPr lang="zh-CN" altLang="en-US" sz="2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00000"/>
              </a:lnSpc>
              <a:spcBef>
                <a:spcPts val="600"/>
              </a:spcBef>
              <a:buClr>
                <a:schemeClr val="tx2"/>
              </a:buClr>
            </a:pPr>
            <a:endParaRPr lang="zh-CN" altLang="en-US" sz="20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矩形 46"/>
          <p:cNvSpPr/>
          <p:nvPr/>
        </p:nvSpPr>
        <p:spPr>
          <a:xfrm>
            <a:off x="4428877" y="1704420"/>
            <a:ext cx="5833585" cy="497765"/>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问题求解思路：</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par>
                                <p:cTn id="14" presetID="23" presetClass="entr" presetSubtype="288"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ppt_w</p:attrName>
                                        </p:attrNameLst>
                                      </p:cBhvr>
                                      <p:tavLst>
                                        <p:tav tm="0">
                                          <p:val>
                                            <p:strVal val="4/3*#ppt_w"/>
                                          </p:val>
                                        </p:tav>
                                        <p:tav tm="100000">
                                          <p:val>
                                            <p:strVal val="#ppt_w"/>
                                          </p:val>
                                        </p:tav>
                                      </p:tavLst>
                                    </p:anim>
                                    <p:anim calcmode="lin" valueType="num">
                                      <p:cBhvr>
                                        <p:cTn id="17" dur="500" fill="hold"/>
                                        <p:tgtEl>
                                          <p:spTgt spid="35"/>
                                        </p:tgtEl>
                                        <p:attrNameLst>
                                          <p:attrName>ppt_h</p:attrName>
                                        </p:attrNameLst>
                                      </p:cBhvr>
                                      <p:tavLst>
                                        <p:tav tm="0">
                                          <p:val>
                                            <p:strVal val="4/3*#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46">
                                            <p:txEl>
                                              <p:pRg st="0" end="0"/>
                                            </p:txEl>
                                          </p:spTgt>
                                        </p:tgtEl>
                                        <p:attrNameLst>
                                          <p:attrName>style.visibility</p:attrName>
                                        </p:attrNameLst>
                                      </p:cBhvr>
                                      <p:to>
                                        <p:strVal val="visible"/>
                                      </p:to>
                                    </p:set>
                                    <p:anim calcmode="lin" valueType="num">
                                      <p:cBhvr additive="base">
                                        <p:cTn id="26"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6">
                                            <p:txEl>
                                              <p:pRg st="1" end="1"/>
                                            </p:txEl>
                                          </p:spTgt>
                                        </p:tgtEl>
                                        <p:attrNameLst>
                                          <p:attrName>style.visibility</p:attrName>
                                        </p:attrNameLst>
                                      </p:cBhvr>
                                      <p:to>
                                        <p:strVal val="visible"/>
                                      </p:to>
                                    </p:set>
                                    <p:anim calcmode="lin" valueType="num">
                                      <p:cBhvr additive="base">
                                        <p:cTn id="32" dur="500" fill="hold"/>
                                        <p:tgtEl>
                                          <p:spTgt spid="46">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6">
                                            <p:txEl>
                                              <p:pRg st="2" end="2"/>
                                            </p:txEl>
                                          </p:spTgt>
                                        </p:tgtEl>
                                        <p:attrNameLst>
                                          <p:attrName>style.visibility</p:attrName>
                                        </p:attrNameLst>
                                      </p:cBhvr>
                                      <p:to>
                                        <p:strVal val="visible"/>
                                      </p:to>
                                    </p:set>
                                    <p:anim calcmode="lin" valueType="num">
                                      <p:cBhvr additive="base">
                                        <p:cTn id="38" dur="500" fill="hold"/>
                                        <p:tgtEl>
                                          <p:spTgt spid="46">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4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类成员的访问控制 </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2" name="矩形 31"/>
          <p:cNvSpPr/>
          <p:nvPr/>
        </p:nvSpPr>
        <p:spPr>
          <a:xfrm>
            <a:off x="2685351" y="1525077"/>
            <a:ext cx="9744476" cy="5293757"/>
          </a:xfrm>
          <a:prstGeom prst="rect">
            <a:avLst/>
          </a:prstGeom>
        </p:spPr>
        <p:txBody>
          <a:bodyPr wrap="square">
            <a:spAutoFit/>
          </a:bodyPr>
          <a:lstStyle/>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#include &lt;iostream&gt;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using namespace std; </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class Circle</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public:</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Circle( ) //</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无参构造函数</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Circle(double x, double y, double radius) //</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有参构造函数</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=y;</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=radius;</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类成员的访问控制 </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2" name="矩形 31"/>
          <p:cNvSpPr/>
          <p:nvPr/>
        </p:nvSpPr>
        <p:spPr>
          <a:xfrm>
            <a:off x="3401629" y="1543423"/>
            <a:ext cx="8387694" cy="4801314"/>
          </a:xfrm>
          <a:prstGeom prst="rect">
            <a:avLst/>
          </a:prstGeom>
        </p:spPr>
        <p:txBody>
          <a:bodyPr wrap="square">
            <a:spAutoFit/>
          </a:bodyPr>
          <a:lstStyle/>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void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setCenter</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x,double</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y)  //</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设置圆心</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=x;</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=y;</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void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setRadius</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(double radius)  //</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设置半径</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=radius;</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getX</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获取圆心的</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坐标</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return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getY</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获取圆心的</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坐标</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return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90000"/>
              </a:lnSpc>
            </a:pP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类成员的访问控制 </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2" name="矩形 31"/>
          <p:cNvSpPr/>
          <p:nvPr/>
        </p:nvSpPr>
        <p:spPr>
          <a:xfrm>
            <a:off x="2911440" y="1917852"/>
            <a:ext cx="9205526" cy="4093428"/>
          </a:xfrm>
          <a:prstGeom prst="rect">
            <a:avLst/>
          </a:prstGeom>
        </p:spPr>
        <p:txBody>
          <a:bodyPr wrap="square">
            <a:spAutoFit/>
          </a:bodyPr>
          <a:lstStyle/>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getRadius</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获取半径</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return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getArea</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求圆面积</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return 3.14 *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private:</a:t>
            </a:r>
            <a:endParaRPr lang="en-US" altLang="zh-CN"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double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m_x</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圆心</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double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m_radius</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半径</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类成员的访问控制 </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2" name="矩形 31"/>
          <p:cNvSpPr/>
          <p:nvPr/>
        </p:nvSpPr>
        <p:spPr>
          <a:xfrm>
            <a:off x="1070804" y="1902910"/>
            <a:ext cx="10616099" cy="4042453"/>
          </a:xfrm>
          <a:prstGeom prst="rect">
            <a:avLst/>
          </a:prstGeom>
        </p:spPr>
        <p:txBody>
          <a:bodyPr wrap="square">
            <a:spAutoFit/>
          </a:bodyPr>
          <a:lstStyle/>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 main()</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Circle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circleA</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circleA.m_x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=5;</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circleA.m_y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=5;</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的圆心为：</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circleA.m_x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circleA</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m_y</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 '&lt;&lt;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的面积为：</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circleA.getArea</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return 0;</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类成员的访问控制 </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2" name="矩形 31"/>
          <p:cNvSpPr/>
          <p:nvPr/>
        </p:nvSpPr>
        <p:spPr>
          <a:xfrm>
            <a:off x="1070804" y="2166872"/>
            <a:ext cx="10955733" cy="4247317"/>
          </a:xfrm>
          <a:prstGeom prst="rect">
            <a:avLst/>
          </a:prstGeom>
        </p:spPr>
        <p:txBody>
          <a:bodyPr wrap="square">
            <a:spAutoFit/>
          </a:bodyPr>
          <a:lstStyle/>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 main()</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Circle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circleA</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circleA.setCenter</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(5,5);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的圆心为：</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circleA.getX</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circleA</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getY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 '&lt;&lt;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的面积为：</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circleA.getArea</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return 0;</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析构函数</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68" name="组合 67"/>
          <p:cNvGrpSpPr/>
          <p:nvPr/>
        </p:nvGrpSpPr>
        <p:grpSpPr>
          <a:xfrm>
            <a:off x="2102376" y="3941553"/>
            <a:ext cx="7450927" cy="2126706"/>
            <a:chOff x="3072309" y="2913847"/>
            <a:chExt cx="5729288" cy="2416867"/>
          </a:xfrm>
        </p:grpSpPr>
        <p:sp>
          <p:nvSpPr>
            <p:cNvPr id="76" name="矩形 75"/>
            <p:cNvSpPr/>
            <p:nvPr/>
          </p:nvSpPr>
          <p:spPr>
            <a:xfrm>
              <a:off x="3596408" y="3301491"/>
              <a:ext cx="4769927" cy="1615931"/>
            </a:xfrm>
            <a:prstGeom prst="rect">
              <a:avLst/>
            </a:prstGeom>
          </p:spPr>
          <p:txBody>
            <a:bodyPr wrap="square">
              <a:spAutoFit/>
            </a:bodyPr>
            <a:lstStyle/>
            <a:p>
              <a:pPr marL="457200" indent="-457200" algn="just">
                <a:lnSpc>
                  <a:spcPct val="120000"/>
                </a:lnSpc>
                <a:buFont typeface="+mj-lt"/>
                <a:buAutoNum type="arabicPeriod"/>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析构函数名为：</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类名</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&gt;</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a:lnSpc>
                  <a:spcPct val="120000"/>
                </a:lnSpc>
                <a:buFont typeface="+mj-lt"/>
                <a:buAutoNum type="arabicPeriod"/>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析构函数无任何函数返回类型说明</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a:lnSpc>
                  <a:spcPct val="120000"/>
                </a:lnSpc>
                <a:buFont typeface="+mj-lt"/>
                <a:buAutoNum type="arabicPeriod"/>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析构函数无参数，所以不能被重载 </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7" name="组合 76"/>
            <p:cNvGrpSpPr/>
            <p:nvPr/>
          </p:nvGrpSpPr>
          <p:grpSpPr>
            <a:xfrm>
              <a:off x="3072309" y="2913847"/>
              <a:ext cx="5729288" cy="2416867"/>
              <a:chOff x="1584402" y="1903846"/>
              <a:chExt cx="9062674" cy="3823037"/>
            </a:xfrm>
          </p:grpSpPr>
          <p:grpSp>
            <p:nvGrpSpPr>
              <p:cNvPr id="78" name="组合 77"/>
              <p:cNvGrpSpPr/>
              <p:nvPr/>
            </p:nvGrpSpPr>
            <p:grpSpPr>
              <a:xfrm>
                <a:off x="1584402" y="3589771"/>
                <a:ext cx="9062674" cy="2137112"/>
                <a:chOff x="1584402" y="3589771"/>
                <a:chExt cx="9062674" cy="2137112"/>
              </a:xfrm>
            </p:grpSpPr>
            <p:sp>
              <p:nvSpPr>
                <p:cNvPr id="89" name="任意多边形: 形状 8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梯形 8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梯形 9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椭圆 9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任意多边形: 形状 9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任意多边形: 形状 9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任意多边形: 形状 9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任意多边形: 形状 9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 name="组合 78"/>
              <p:cNvGrpSpPr/>
              <p:nvPr/>
            </p:nvGrpSpPr>
            <p:grpSpPr>
              <a:xfrm flipH="1" flipV="1">
                <a:off x="1584402" y="1903846"/>
                <a:ext cx="9062674" cy="3413018"/>
                <a:chOff x="1584402" y="2313865"/>
                <a:chExt cx="9062674" cy="3413018"/>
              </a:xfrm>
            </p:grpSpPr>
            <p:sp>
              <p:nvSpPr>
                <p:cNvPr id="80" name="任意多边形: 形状 79"/>
                <p:cNvSpPr/>
                <p:nvPr/>
              </p:nvSpPr>
              <p:spPr>
                <a:xfrm>
                  <a:off x="1652010" y="2313865"/>
                  <a:ext cx="8888987" cy="3281715"/>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梯形 8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梯形 8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椭圆 8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任意多边形: 形状 8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任意多边形: 形状 8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任意多边形: 形状 8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任意多边形: 形状 8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51" name="Rectangle 3"/>
          <p:cNvSpPr txBox="1">
            <a:spLocks noChangeArrowheads="1"/>
          </p:cNvSpPr>
          <p:nvPr/>
        </p:nvSpPr>
        <p:spPr>
          <a:xfrm>
            <a:off x="782196" y="1785257"/>
            <a:ext cx="10136439" cy="1162802"/>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rgbClr val="7030A0"/>
              </a:buClr>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在对象的生存期结束时，有时也需要执行一些操作。这部分工作可以放在析构函数中。</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矩形 51"/>
          <p:cNvSpPr/>
          <p:nvPr/>
        </p:nvSpPr>
        <p:spPr>
          <a:xfrm>
            <a:off x="782196" y="2958032"/>
            <a:ext cx="10658476" cy="580865"/>
          </a:xfrm>
          <a:prstGeom prst="rect">
            <a:avLst/>
          </a:prstGeom>
        </p:spPr>
        <p:txBody>
          <a:bodyPr wrap="square">
            <a:spAutoFit/>
          </a:bodyPr>
          <a:lstStyle/>
          <a:p>
            <a:pPr algn="ctr">
              <a:lnSpc>
                <a:spcPct val="15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析构函数是一个特殊的由用户定义的公有成员函数，析构函数具有如下特征：</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additive="base">
                                        <p:cTn id="20" dur="500" fill="hold"/>
                                        <p:tgtEl>
                                          <p:spTgt spid="68"/>
                                        </p:tgtEl>
                                        <p:attrNameLst>
                                          <p:attrName>ppt_x</p:attrName>
                                        </p:attrNameLst>
                                      </p:cBhvr>
                                      <p:tavLst>
                                        <p:tav tm="0">
                                          <p:val>
                                            <p:strVal val="#ppt_x"/>
                                          </p:val>
                                        </p:tav>
                                        <p:tav tm="100000">
                                          <p:val>
                                            <p:strVal val="#ppt_x"/>
                                          </p:val>
                                        </p:tav>
                                      </p:tavLst>
                                    </p:anim>
                                    <p:anim calcmode="lin" valueType="num">
                                      <p:cBhvr additive="base">
                                        <p:cTn id="21"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析构函数</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68" name="组合 67"/>
          <p:cNvGrpSpPr/>
          <p:nvPr/>
        </p:nvGrpSpPr>
        <p:grpSpPr>
          <a:xfrm>
            <a:off x="2323327" y="1999210"/>
            <a:ext cx="8242894" cy="4052047"/>
            <a:chOff x="3072309" y="2913847"/>
            <a:chExt cx="5729288" cy="2416867"/>
          </a:xfrm>
        </p:grpSpPr>
        <p:sp>
          <p:nvSpPr>
            <p:cNvPr id="76" name="矩形 75"/>
            <p:cNvSpPr/>
            <p:nvPr/>
          </p:nvSpPr>
          <p:spPr>
            <a:xfrm>
              <a:off x="3618677" y="3301491"/>
              <a:ext cx="4550312" cy="1641161"/>
            </a:xfrm>
            <a:prstGeom prst="rect">
              <a:avLst/>
            </a:prstGeom>
          </p:spPr>
          <p:txBody>
            <a:bodyPr wrap="square">
              <a:spAutoFit/>
            </a:bodyPr>
            <a:lstStyle/>
            <a:p>
              <a:pPr marL="457200" indent="-457200" algn="just">
                <a:lnSpc>
                  <a:spcPct val="120000"/>
                </a:lnSpc>
                <a:buFont typeface="+mj-lt"/>
                <a:buAutoNum type="arabicPeriod" startAt="4"/>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如果在类声明中没有给出析构函数，系统会自动给出一个默认的析构函数：</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pP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~&lt;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类名</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&gt;(){}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457200" indent="-457200" algn="just">
                <a:lnSpc>
                  <a:spcPct val="120000"/>
                </a:lnSpc>
                <a:buFont typeface="+mj-lt"/>
                <a:buAutoNum type="arabicPeriod" startAt="5"/>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当对象的生命周期结束或用</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delete</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释放动态对象时，系统自动调用析构函数完成对象撤销前的处理。</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7" name="组合 76"/>
            <p:cNvGrpSpPr/>
            <p:nvPr/>
          </p:nvGrpSpPr>
          <p:grpSpPr>
            <a:xfrm>
              <a:off x="3072309" y="2913847"/>
              <a:ext cx="5729288" cy="2416867"/>
              <a:chOff x="1584402" y="1903846"/>
              <a:chExt cx="9062674" cy="3823037"/>
            </a:xfrm>
          </p:grpSpPr>
          <p:grpSp>
            <p:nvGrpSpPr>
              <p:cNvPr id="78" name="组合 77"/>
              <p:cNvGrpSpPr/>
              <p:nvPr/>
            </p:nvGrpSpPr>
            <p:grpSpPr>
              <a:xfrm>
                <a:off x="1584402" y="3589771"/>
                <a:ext cx="9062674" cy="2137112"/>
                <a:chOff x="1584402" y="3589771"/>
                <a:chExt cx="9062674" cy="2137112"/>
              </a:xfrm>
            </p:grpSpPr>
            <p:sp>
              <p:nvSpPr>
                <p:cNvPr id="89" name="任意多边形: 形状 8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梯形 8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梯形 9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椭圆 9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任意多边形: 形状 93"/>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任意多边形: 形状 94"/>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任意多边形: 形状 95"/>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任意多边形: 形状 96"/>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9" name="组合 78"/>
              <p:cNvGrpSpPr/>
              <p:nvPr/>
            </p:nvGrpSpPr>
            <p:grpSpPr>
              <a:xfrm flipH="1" flipV="1">
                <a:off x="1584402" y="1903846"/>
                <a:ext cx="9062674" cy="2137112"/>
                <a:chOff x="1584402" y="3589771"/>
                <a:chExt cx="9062674" cy="2137112"/>
              </a:xfrm>
            </p:grpSpPr>
            <p:sp>
              <p:nvSpPr>
                <p:cNvPr id="80" name="任意多边形: 形状 7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梯形 8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梯形 8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椭圆 8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任意多边形: 形状 8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任意多边形: 形状 8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任意多边形: 形状 8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任意多边形: 形状 8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析构函数</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32" name="组合 31"/>
          <p:cNvGrpSpPr/>
          <p:nvPr/>
        </p:nvGrpSpPr>
        <p:grpSpPr>
          <a:xfrm>
            <a:off x="1278961" y="2461893"/>
            <a:ext cx="2489121" cy="2483534"/>
            <a:chOff x="1350286" y="2376168"/>
            <a:chExt cx="2489121" cy="2483534"/>
          </a:xfrm>
        </p:grpSpPr>
        <p:sp>
          <p:nvSpPr>
            <p:cNvPr id="33" name="椭圆 32"/>
            <p:cNvSpPr/>
            <p:nvPr/>
          </p:nvSpPr>
          <p:spPr>
            <a:xfrm rot="16200000">
              <a:off x="1350285" y="2376169"/>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p:cNvSpPr/>
            <p:nvPr/>
          </p:nvSpPr>
          <p:spPr>
            <a:xfrm>
              <a:off x="1446295" y="3197281"/>
              <a:ext cx="2393112" cy="907941"/>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析构函数</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示例</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5" name="组合 34"/>
          <p:cNvGrpSpPr/>
          <p:nvPr/>
        </p:nvGrpSpPr>
        <p:grpSpPr>
          <a:xfrm>
            <a:off x="1270079" y="2436078"/>
            <a:ext cx="779195" cy="779196"/>
            <a:chOff x="777424" y="1659420"/>
            <a:chExt cx="779195" cy="779196"/>
          </a:xfrm>
        </p:grpSpPr>
        <p:grpSp>
          <p:nvGrpSpPr>
            <p:cNvPr id="36" name="组合 35"/>
            <p:cNvGrpSpPr/>
            <p:nvPr/>
          </p:nvGrpSpPr>
          <p:grpSpPr>
            <a:xfrm>
              <a:off x="777424" y="1659420"/>
              <a:ext cx="779195" cy="779196"/>
              <a:chOff x="2124362" y="2491950"/>
              <a:chExt cx="779195" cy="779196"/>
            </a:xfrm>
          </p:grpSpPr>
          <p:sp>
            <p:nvSpPr>
              <p:cNvPr id="38" name="椭圆 3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9" name="组合 38"/>
              <p:cNvGrpSpPr/>
              <p:nvPr/>
            </p:nvGrpSpPr>
            <p:grpSpPr>
              <a:xfrm>
                <a:off x="2167109" y="2534697"/>
                <a:ext cx="693703" cy="693701"/>
                <a:chOff x="1187907" y="1083137"/>
                <a:chExt cx="850422" cy="850420"/>
              </a:xfrm>
            </p:grpSpPr>
            <p:sp>
              <p:nvSpPr>
                <p:cNvPr id="44" name="弧形 43"/>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弧形 44"/>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2167109" y="2534697"/>
                <a:ext cx="693703" cy="693701"/>
                <a:chOff x="1187907" y="1083137"/>
                <a:chExt cx="850422" cy="850420"/>
              </a:xfrm>
            </p:grpSpPr>
            <p:sp>
              <p:nvSpPr>
                <p:cNvPr id="41" name="弧形 4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弧形 42"/>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7" name="矩形 36"/>
            <p:cNvSpPr/>
            <p:nvPr/>
          </p:nvSpPr>
          <p:spPr>
            <a:xfrm>
              <a:off x="867542" y="1818184"/>
              <a:ext cx="492443"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6" name="Rectangle 3"/>
          <p:cNvSpPr txBox="1">
            <a:spLocks noChangeArrowheads="1"/>
          </p:cNvSpPr>
          <p:nvPr/>
        </p:nvSpPr>
        <p:spPr>
          <a:xfrm>
            <a:off x="4315666" y="2715236"/>
            <a:ext cx="6767759" cy="1976846"/>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rgbClr val="7030A0"/>
              </a:buClr>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定义一个整数数组</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IntArray</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类。要求：</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ts val="600"/>
              </a:spcBef>
              <a:buClr>
                <a:srgbClr val="7030A0"/>
              </a:buClr>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可以要求根据需要确定数组的规模，默认数组的规模为</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个元素，能够显示数组的规模信息。</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par>
                                <p:cTn id="14" presetID="23" presetClass="entr" presetSubtype="288"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500" fill="hold"/>
                                        <p:tgtEl>
                                          <p:spTgt spid="35"/>
                                        </p:tgtEl>
                                        <p:attrNameLst>
                                          <p:attrName>ppt_w</p:attrName>
                                        </p:attrNameLst>
                                      </p:cBhvr>
                                      <p:tavLst>
                                        <p:tav tm="0">
                                          <p:val>
                                            <p:strVal val="4/3*#ppt_w"/>
                                          </p:val>
                                        </p:tav>
                                        <p:tav tm="100000">
                                          <p:val>
                                            <p:strVal val="#ppt_w"/>
                                          </p:val>
                                        </p:tav>
                                      </p:tavLst>
                                    </p:anim>
                                    <p:anim calcmode="lin" valueType="num">
                                      <p:cBhvr>
                                        <p:cTn id="17" dur="500" fill="hold"/>
                                        <p:tgtEl>
                                          <p:spTgt spid="35"/>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 name="矩形 3"/>
          <p:cNvSpPr/>
          <p:nvPr/>
        </p:nvSpPr>
        <p:spPr>
          <a:xfrm>
            <a:off x="857216" y="2498811"/>
            <a:ext cx="4217209" cy="2270558"/>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分类是人类认识客观世界的基本方法，人类认识客观世界是把具有相同性质的对象抽象成类，例如动物、植物、人类、鸟类等。</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708221" y="1630985"/>
            <a:ext cx="981359"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．类</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p:cNvGrpSpPr/>
          <p:nvPr/>
        </p:nvGrpSpPr>
        <p:grpSpPr>
          <a:xfrm>
            <a:off x="5468983" y="1751798"/>
            <a:ext cx="5747657" cy="4138863"/>
            <a:chOff x="5960125" y="2504386"/>
            <a:chExt cx="5179022" cy="2933585"/>
          </a:xfrm>
        </p:grpSpPr>
        <p:grpSp>
          <p:nvGrpSpPr>
            <p:cNvPr id="32" name="组合 31"/>
            <p:cNvGrpSpPr/>
            <p:nvPr/>
          </p:nvGrpSpPr>
          <p:grpSpPr>
            <a:xfrm>
              <a:off x="5960125" y="2504386"/>
              <a:ext cx="5179022" cy="2756474"/>
              <a:chOff x="1584402" y="1903846"/>
              <a:chExt cx="9062674" cy="3823037"/>
            </a:xfrm>
          </p:grpSpPr>
          <p:grpSp>
            <p:nvGrpSpPr>
              <p:cNvPr id="34" name="组合 33"/>
              <p:cNvGrpSpPr/>
              <p:nvPr/>
            </p:nvGrpSpPr>
            <p:grpSpPr>
              <a:xfrm>
                <a:off x="1584402" y="3589771"/>
                <a:ext cx="9062674" cy="2137112"/>
                <a:chOff x="1584402" y="3589771"/>
                <a:chExt cx="9062674" cy="2137112"/>
              </a:xfrm>
            </p:grpSpPr>
            <p:sp>
              <p:nvSpPr>
                <p:cNvPr id="47" name="任意多边形: 形状 4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任意多边形: 形状 5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flipH="1" flipV="1">
                <a:off x="1584402" y="1903846"/>
                <a:ext cx="9062674" cy="2137111"/>
                <a:chOff x="1584402" y="3589772"/>
                <a:chExt cx="9062674" cy="2137111"/>
              </a:xfrm>
            </p:grpSpPr>
            <p:sp>
              <p:nvSpPr>
                <p:cNvPr id="36" name="任意多边形: 形状 35"/>
                <p:cNvSpPr/>
                <p:nvPr/>
              </p:nvSpPr>
              <p:spPr>
                <a:xfrm>
                  <a:off x="1652006" y="3589772"/>
                  <a:ext cx="8888988" cy="2005806"/>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3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任意多边形: 形状 4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矩形 32"/>
            <p:cNvSpPr/>
            <p:nvPr/>
          </p:nvSpPr>
          <p:spPr>
            <a:xfrm>
              <a:off x="6454692" y="2852202"/>
              <a:ext cx="4420946" cy="2585769"/>
            </a:xfrm>
            <a:prstGeom prst="rect">
              <a:avLst/>
            </a:prstGeom>
          </p:spPr>
          <p:txBody>
            <a:bodyPr wrap="square">
              <a:spAutoFit/>
            </a:bodyPr>
            <a:lstStyle/>
            <a:p>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面向对象</a:t>
              </a:r>
              <a:r>
                <a:rPr lang="zh-CN" altLang="en-US" sz="2400" dirty="0"/>
                <a:t>方法中的</a:t>
              </a:r>
              <a:r>
                <a:rPr lang="zh-CN" altLang="en-US" sz="2400" dirty="0">
                  <a:solidFill>
                    <a:srgbClr val="FF0000"/>
                  </a:solidFill>
                </a:rPr>
                <a:t>类</a:t>
              </a:r>
              <a:r>
                <a:rPr lang="zh-CN" altLang="en-US" sz="2400" dirty="0"/>
                <a:t>描述了问题空间中</a:t>
              </a:r>
              <a:r>
                <a:rPr lang="zh-CN" altLang="en-US" sz="2400" dirty="0">
                  <a:solidFill>
                    <a:srgbClr val="FF0000"/>
                  </a:solidFill>
                </a:rPr>
                <a:t>一组</a:t>
              </a:r>
              <a:r>
                <a:rPr lang="zh-CN" altLang="en-US" sz="2400" dirty="0"/>
                <a:t>有相同的属性（</a:t>
              </a:r>
              <a:r>
                <a:rPr lang="en-US" altLang="zh-CN" sz="2400" dirty="0"/>
                <a:t>attribute</a:t>
              </a:r>
              <a:r>
                <a:rPr lang="zh-CN" altLang="en-US" sz="2400" dirty="0"/>
                <a:t>）和方法（</a:t>
              </a:r>
              <a:r>
                <a:rPr lang="en-US" altLang="zh-CN" sz="2400" dirty="0"/>
                <a:t>method</a:t>
              </a:r>
              <a:r>
                <a:rPr lang="zh-CN" altLang="en-US" sz="2400" dirty="0"/>
                <a:t>）的对象，即将对象的静态特征抽象成</a:t>
              </a:r>
              <a:r>
                <a:rPr lang="zh-CN" altLang="en-US" sz="2400" dirty="0">
                  <a:solidFill>
                    <a:srgbClr val="FF0000"/>
                  </a:solidFill>
                </a:rPr>
                <a:t>属性</a:t>
              </a:r>
              <a:r>
                <a:rPr lang="zh-CN" altLang="en-US" sz="2400" dirty="0"/>
                <a:t>，将对象的动态特征抽象成</a:t>
              </a:r>
              <a:r>
                <a:rPr lang="zh-CN" altLang="en-US" sz="2400" dirty="0">
                  <a:solidFill>
                    <a:srgbClr val="FF0000"/>
                  </a:solidFill>
                </a:rPr>
                <a:t>方法</a:t>
              </a:r>
              <a:r>
                <a:rPr lang="zh-CN" altLang="en-US" sz="2400" dirty="0"/>
                <a:t>。例如，把所有教师抽象成教师类，把所有学生抽象成学生类，把所有圆抽象成圆类等。</a:t>
              </a:r>
              <a:endParaRPr lang="zh-CN" altLang="en-US" sz="2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析构函数</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6" name="Rectangle 3"/>
          <p:cNvSpPr txBox="1">
            <a:spLocks noChangeArrowheads="1"/>
          </p:cNvSpPr>
          <p:nvPr/>
        </p:nvSpPr>
        <p:spPr>
          <a:xfrm>
            <a:off x="957547" y="2094608"/>
            <a:ext cx="10480766" cy="464485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buClr>
                <a:schemeClr val="tx2"/>
              </a:buClr>
            </a:pP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将整数数组类定义为动态数组，即数组的规模可动态变化。因此，用两个数据成员来描述一个整数数组的属性：“</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 *</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m_ptr</a:t>
            </a:r>
            <a:r>
              <a:rPr lang="en-US" altLang="zh-CN" sz="2000" dirty="0">
                <a:solidFill>
                  <a:srgbClr val="080808"/>
                </a:solidFill>
                <a:latin typeface="+mj-lt"/>
                <a:ea typeface="微软雅黑" panose="020B0503020204020204" pitchFamily="34" charset="-122"/>
                <a:cs typeface="Times New Roman" panose="02020603050405020304" pitchFamily="18" charset="0"/>
              </a:rPr>
              <a:t>”</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用来记录数组的开始地址，“</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m_size</a:t>
            </a:r>
            <a:r>
              <a:rPr lang="en-US" altLang="zh-CN" sz="2000" dirty="0">
                <a:solidFill>
                  <a:srgbClr val="080808"/>
                </a:solidFill>
                <a:latin typeface="+mj-lt"/>
                <a:ea typeface="微软雅黑" panose="020B0503020204020204" pitchFamily="34" charset="-122"/>
                <a:cs typeface="Times New Roman" panose="02020603050405020304" pitchFamily="18" charset="0"/>
              </a:rPr>
              <a:t>”</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用来描述数组的规模。</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600"/>
              </a:spcBef>
              <a:buClr>
                <a:schemeClr val="tx2"/>
              </a:buClr>
            </a:pP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定义一个成员函数“</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infoOfArray</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rgbClr val="080808"/>
                </a:solidFill>
                <a:latin typeface="+mj-lt"/>
                <a:ea typeface="微软雅黑" panose="020B0503020204020204" pitchFamily="34" charset="-122"/>
                <a:cs typeface="Times New Roman" panose="02020603050405020304" pitchFamily="18" charset="0"/>
              </a:rPr>
              <a:t>”</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显示数组的信息。</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600"/>
              </a:spcBef>
              <a:buClr>
                <a:schemeClr val="tx2"/>
              </a:buClr>
            </a:pP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根据“根据需要确定数组的规模，默认数组的规模为</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个元素”的要求，可为整形数组类</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IntArray</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设计两个构造函数。</a:t>
            </a:r>
            <a:endPar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600"/>
              </a:spcBef>
              <a:buClr>
                <a:schemeClr val="tx2"/>
              </a:buClr>
            </a:pP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类的设计者要清楚地知道，无论是哪一个构造函数，都在初始化对象时额外地申请了数组空间，而这部分数组空间不会随着对象的撤销而自动被收回，就会发生“内存泄露”。因此，需要将收回这些额外空间的工作放在析构函数“</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IntArray</a:t>
            </a:r>
            <a:r>
              <a:rPr lang="en-US" altLang="zh-CN"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dirty="0">
                <a:solidFill>
                  <a:srgbClr val="080808"/>
                </a:solidFill>
                <a:latin typeface="+mj-lt"/>
                <a:ea typeface="微软雅黑" panose="020B0503020204020204" pitchFamily="34" charset="-122"/>
                <a:cs typeface="Times New Roman" panose="02020603050405020304" pitchFamily="18" charset="0"/>
              </a:rPr>
              <a:t>”</a:t>
            </a:r>
            <a:r>
              <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中。</a:t>
            </a: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600"/>
              </a:spcBef>
              <a:buClr>
                <a:schemeClr val="tx2"/>
              </a:buClr>
            </a:pP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600"/>
              </a:spcBef>
              <a:buClr>
                <a:schemeClr val="tx2"/>
              </a:buClr>
            </a:pPr>
            <a:endParaRPr lang="zh-CN" altLang="en-US" sz="20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矩形 46"/>
          <p:cNvSpPr/>
          <p:nvPr/>
        </p:nvSpPr>
        <p:spPr>
          <a:xfrm>
            <a:off x="957546" y="1562975"/>
            <a:ext cx="8976793" cy="497765"/>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类设计思路：</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p:cTn id="15" dur="500" fill="hold"/>
                                        <p:tgtEl>
                                          <p:spTgt spid="46"/>
                                        </p:tgtEl>
                                        <p:attrNameLst>
                                          <p:attrName>ppt_w</p:attrName>
                                        </p:attrNameLst>
                                      </p:cBhvr>
                                      <p:tavLst>
                                        <p:tav tm="0">
                                          <p:val>
                                            <p:fltVal val="0"/>
                                          </p:val>
                                        </p:tav>
                                        <p:tav tm="100000">
                                          <p:val>
                                            <p:strVal val="#ppt_w"/>
                                          </p:val>
                                        </p:tav>
                                      </p:tavLst>
                                    </p:anim>
                                    <p:anim calcmode="lin" valueType="num">
                                      <p:cBhvr>
                                        <p:cTn id="16" dur="500" fill="hold"/>
                                        <p:tgtEl>
                                          <p:spTgt spid="46"/>
                                        </p:tgtEl>
                                        <p:attrNameLst>
                                          <p:attrName>ppt_h</p:attrName>
                                        </p:attrNameLst>
                                      </p:cBhvr>
                                      <p:tavLst>
                                        <p:tav tm="0">
                                          <p:val>
                                            <p:fltVal val="0"/>
                                          </p:val>
                                        </p:tav>
                                        <p:tav tm="100000">
                                          <p:val>
                                            <p:strVal val="#ppt_h"/>
                                          </p:val>
                                        </p:tav>
                                      </p:tavLst>
                                    </p:anim>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6">
                                            <p:txEl>
                                              <p:pRg st="0" end="0"/>
                                            </p:txEl>
                                          </p:spTgt>
                                        </p:tgtEl>
                                        <p:attrNameLst>
                                          <p:attrName>style.visibility</p:attrName>
                                        </p:attrNameLst>
                                      </p:cBhvr>
                                      <p:to>
                                        <p:strVal val="visible"/>
                                      </p:to>
                                    </p:set>
                                    <p:anim calcmode="lin" valueType="num">
                                      <p:cBhvr additive="base">
                                        <p:cTn id="22"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6">
                                            <p:txEl>
                                              <p:pRg st="1" end="1"/>
                                            </p:txEl>
                                          </p:spTgt>
                                        </p:tgtEl>
                                        <p:attrNameLst>
                                          <p:attrName>style.visibility</p:attrName>
                                        </p:attrNameLst>
                                      </p:cBhvr>
                                      <p:to>
                                        <p:strVal val="visible"/>
                                      </p:to>
                                    </p:set>
                                    <p:anim calcmode="lin" valueType="num">
                                      <p:cBhvr additive="base">
                                        <p:cTn id="28" dur="500" fill="hold"/>
                                        <p:tgtEl>
                                          <p:spTgt spid="46">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6">
                                            <p:txEl>
                                              <p:pRg st="2" end="2"/>
                                            </p:txEl>
                                          </p:spTgt>
                                        </p:tgtEl>
                                        <p:attrNameLst>
                                          <p:attrName>style.visibility</p:attrName>
                                        </p:attrNameLst>
                                      </p:cBhvr>
                                      <p:to>
                                        <p:strVal val="visible"/>
                                      </p:to>
                                    </p:set>
                                    <p:anim calcmode="lin" valueType="num">
                                      <p:cBhvr additive="base">
                                        <p:cTn id="34" dur="500" fill="hold"/>
                                        <p:tgtEl>
                                          <p:spTgt spid="46">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6">
                                            <p:txEl>
                                              <p:pRg st="3" end="3"/>
                                            </p:txEl>
                                          </p:spTgt>
                                        </p:tgtEl>
                                        <p:attrNameLst>
                                          <p:attrName>style.visibility</p:attrName>
                                        </p:attrNameLst>
                                      </p:cBhvr>
                                      <p:to>
                                        <p:strVal val="visible"/>
                                      </p:to>
                                    </p:set>
                                    <p:anim calcmode="lin" valueType="num">
                                      <p:cBhvr additive="base">
                                        <p:cTn id="40" dur="500" fill="hold"/>
                                        <p:tgtEl>
                                          <p:spTgt spid="46">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77507" y="412399"/>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析构函数</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8" name="矩形 67"/>
          <p:cNvSpPr/>
          <p:nvPr/>
        </p:nvSpPr>
        <p:spPr>
          <a:xfrm>
            <a:off x="1921535" y="1481613"/>
            <a:ext cx="9147059" cy="4154170"/>
          </a:xfrm>
          <a:prstGeom prst="rect">
            <a:avLst/>
          </a:prstGeom>
        </p:spPr>
        <p:txBody>
          <a:bodyPr wrap="square">
            <a:spAutoFit/>
          </a:bodyPr>
          <a:lstStyle/>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void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infoOfArray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显示数组信息</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cout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&lt;&lt;"The size of this array is: " &lt;&lt;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m_size</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&lt;&lt;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endl</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IntArray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析构函数</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delete []</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m_ptr</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收回额外空间</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p:cNvGrpSpPr/>
          <p:nvPr/>
        </p:nvGrpSpPr>
        <p:grpSpPr>
          <a:xfrm>
            <a:off x="2257938" y="5496029"/>
            <a:ext cx="1232673" cy="1229694"/>
            <a:chOff x="927538" y="2833999"/>
            <a:chExt cx="1902126" cy="1897530"/>
          </a:xfrm>
        </p:grpSpPr>
        <p:grpSp>
          <p:nvGrpSpPr>
            <p:cNvPr id="32" name="组合 31"/>
            <p:cNvGrpSpPr>
              <a:grpSpLocks noChangeAspect="1"/>
            </p:cNvGrpSpPr>
            <p:nvPr/>
          </p:nvGrpSpPr>
          <p:grpSpPr bwMode="auto">
            <a:xfrm>
              <a:off x="927538" y="2833999"/>
              <a:ext cx="1902126" cy="1897530"/>
              <a:chOff x="3471" y="1280"/>
              <a:chExt cx="829" cy="827"/>
            </a:xfrm>
            <a:solidFill>
              <a:srgbClr val="0070C0"/>
            </a:solidFill>
          </p:grpSpPr>
          <p:sp>
            <p:nvSpPr>
              <p:cNvPr id="34"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3" name="矩形 32"/>
            <p:cNvSpPr/>
            <p:nvPr/>
          </p:nvSpPr>
          <p:spPr>
            <a:xfrm>
              <a:off x="1175647" y="3385585"/>
              <a:ext cx="1393119" cy="807376"/>
            </a:xfrm>
            <a:prstGeom prst="rect">
              <a:avLst/>
            </a:prstGeom>
          </p:spPr>
          <p:txBody>
            <a:bodyPr wrap="none">
              <a:spAutoFit/>
            </a:bodyPr>
            <a:lstStyle/>
            <a:p>
              <a:r>
                <a:rPr lang="zh-CN" altLang="en-US" sz="28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提示</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5" name="组合 74"/>
          <p:cNvGrpSpPr/>
          <p:nvPr/>
        </p:nvGrpSpPr>
        <p:grpSpPr>
          <a:xfrm>
            <a:off x="3498401" y="5552532"/>
            <a:ext cx="7934627" cy="1664815"/>
            <a:chOff x="2184913" y="2438444"/>
            <a:chExt cx="12243863" cy="3237030"/>
          </a:xfrm>
        </p:grpSpPr>
        <p:sp>
          <p:nvSpPr>
            <p:cNvPr id="76" name="矩形 2"/>
            <p:cNvSpPr/>
            <p:nvPr/>
          </p:nvSpPr>
          <p:spPr>
            <a:xfrm>
              <a:off x="2184913" y="2512645"/>
              <a:ext cx="12243863" cy="19625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Rectangle 3"/>
            <p:cNvSpPr txBox="1">
              <a:spLocks noChangeArrowheads="1"/>
            </p:cNvSpPr>
            <p:nvPr/>
          </p:nvSpPr>
          <p:spPr>
            <a:xfrm>
              <a:off x="2439602" y="2438444"/>
              <a:ext cx="11770230" cy="32370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析构函数的功能</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不仅仅</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局限于释放资源上。类设计者可以利用析构函数来执行最后一次使用类对象后所做的</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任何</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操作。</a:t>
              </a:r>
              <a:endPar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94822" y="399790"/>
              <a:ext cx="361496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析构函数</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68" name="矩形 67"/>
          <p:cNvSpPr/>
          <p:nvPr/>
        </p:nvSpPr>
        <p:spPr>
          <a:xfrm>
            <a:off x="2425425" y="1481613"/>
            <a:ext cx="9864068" cy="5632311"/>
          </a:xfrm>
          <a:prstGeom prst="rect">
            <a:avLst/>
          </a:prstGeom>
        </p:spPr>
        <p:txBody>
          <a:bodyPr wrap="square">
            <a:spAutoFit/>
          </a:bodyPr>
          <a:lstStyle/>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class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IntArray</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private:</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int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m_size</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int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m_ptr</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public:</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IntArray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sz</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有参构造函数</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m_size</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sz</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m_ptr</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=new int[</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sz</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动态分配数组的内存空间</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IntArray</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无参构造函数</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m_size</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=10;</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m_ptr</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=new int[</a:t>
            </a:r>
            <a:r>
              <a:rPr lang="en-US" altLang="zh-CN" sz="2400"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m_size</a:t>
            </a:r>
            <a:r>
              <a:rPr lang="en-US" altLang="zh-CN"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动态分配数组的内存空间</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left)">
                                      <p:cBhvr>
                                        <p:cTn id="1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39" name="组合 38"/>
          <p:cNvGrpSpPr/>
          <p:nvPr/>
        </p:nvGrpSpPr>
        <p:grpSpPr>
          <a:xfrm>
            <a:off x="1312827" y="2478826"/>
            <a:ext cx="2572924" cy="2483534"/>
            <a:chOff x="1384152" y="2393101"/>
            <a:chExt cx="2572924"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1388048" y="3400897"/>
              <a:ext cx="2569028" cy="461665"/>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类示例</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8" name="组合 37"/>
          <p:cNvGrpSpPr/>
          <p:nvPr/>
        </p:nvGrpSpPr>
        <p:grpSpPr>
          <a:xfrm>
            <a:off x="1270079" y="2436078"/>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 name="矩形 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2" name="Rectangle 3"/>
          <p:cNvSpPr txBox="1">
            <a:spLocks noChangeArrowheads="1"/>
          </p:cNvSpPr>
          <p:nvPr/>
        </p:nvSpPr>
        <p:spPr>
          <a:xfrm>
            <a:off x="3982667" y="1832048"/>
            <a:ext cx="4381687" cy="390460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Clr>
                <a:srgbClr val="7030A0"/>
              </a:buClr>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假设研究的问题空间是关于例</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中的所有圆，那么，用一个类来描述这些圆的共同属性和方法。</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spcBef>
                <a:spcPts val="600"/>
              </a:spcBef>
              <a:buClr>
                <a:srgbClr val="7030A0"/>
              </a:buClr>
              <a:buNone/>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用</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类图</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来描述类。类图用一个矩形来表示，它包括</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栏，分别是类的名称、类的属性和类的方法。右图表示了圆类。 </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1" name="Group 62"/>
          <p:cNvGraphicFramePr>
            <a:graphicFrameLocks noGrp="1"/>
          </p:cNvGraphicFramePr>
          <p:nvPr/>
        </p:nvGraphicFramePr>
        <p:xfrm>
          <a:off x="8662342" y="1819175"/>
          <a:ext cx="2590799" cy="3889675"/>
        </p:xfrm>
        <a:graphic>
          <a:graphicData uri="http://schemas.openxmlformats.org/drawingml/2006/table">
            <a:tbl>
              <a:tblPr/>
              <a:tblGrid>
                <a:gridCol w="2590799"/>
              </a:tblGrid>
              <a:tr h="873760">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chemeClr val="bg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类名：圆</a:t>
                      </a:r>
                      <a:endParaRPr kumimoji="0" lang="zh-CN" altLang="en-US" sz="2400" b="0" i="0" u="none" strike="noStrike" cap="none" normalizeH="0" baseline="0" dirty="0">
                        <a:ln>
                          <a:noFill/>
                        </a:ln>
                        <a:solidFill>
                          <a:srgbClr val="0070C0"/>
                        </a:solidFill>
                        <a:effectLst/>
                        <a:latin typeface="Times New Roman" panose="02020603050405020304" pitchFamily="18" charset="0"/>
                        <a:ea typeface="+mn-ea"/>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70C0"/>
                    </a:solidFill>
                  </a:tcPr>
                </a:tc>
              </a:tr>
              <a:tr h="1397802">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属性：</a:t>
                      </a:r>
                      <a:endPar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圆心</a:t>
                      </a:r>
                      <a:endPar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半径</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18113">
                <a:tc>
                  <a:txBody>
                    <a:bodyPr/>
                    <a:lstStyle/>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方法：</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设置圆心</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设置半径</a:t>
                      </a:r>
                      <a:endPar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tab pos="263525" algn="l"/>
                          <a:tab pos="525145" algn="l"/>
                          <a:tab pos="788670" algn="l"/>
                          <a:tab pos="1050925" algn="l"/>
                          <a:tab pos="1314450" algn="l"/>
                          <a:tab pos="1577975" algn="l"/>
                          <a:tab pos="1839595" algn="l"/>
                          <a:tab pos="2103120" algn="l"/>
                          <a:tab pos="2365375" algn="l"/>
                          <a:tab pos="2628900" algn="l"/>
                        </a:tabLst>
                      </a:pPr>
                      <a:r>
                        <a:rPr kumimoji="0" lang="en-US" altLang="zh-CN"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        </a:t>
                      </a:r>
                      <a:r>
                        <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rPr>
                        <a:t>求圆面积</a:t>
                      </a:r>
                      <a:endParaRPr kumimoji="0" lang="zh-CN" altLang="en-US" sz="2400" b="0" i="0" u="none" strike="noStrike" cap="none" normalizeH="0" baseline="0" dirty="0">
                        <a:ln>
                          <a:noFill/>
                        </a:ln>
                        <a:solidFill>
                          <a:srgbClr val="080808"/>
                        </a:solidFill>
                        <a:effectLst/>
                        <a:latin typeface="Times New Roman" panose="02020603050405020304" pitchFamily="18" charset="0"/>
                        <a:ea typeface="+mn-ea"/>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4" name="矩形 3"/>
          <p:cNvSpPr/>
          <p:nvPr/>
        </p:nvSpPr>
        <p:spPr>
          <a:xfrm>
            <a:off x="850295" y="2644800"/>
            <a:ext cx="4294530" cy="2308324"/>
          </a:xfrm>
          <a:prstGeom prst="rect">
            <a:avLst/>
          </a:prstGeom>
        </p:spPr>
        <p:txBody>
          <a:bodyPr wrap="square">
            <a:spAutoFit/>
          </a:bodyPr>
          <a:lstStyle/>
          <a:p>
            <a:pPr>
              <a:lnSpc>
                <a:spcPct val="120000"/>
              </a:lnSpc>
            </a:pP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实例就是由某个特定的类所描述的一个具体的对象。例如：例</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中的圆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和圆</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都是例</a:t>
            </a:r>
            <a:r>
              <a:rPr lang="en-US" altLang="zh-CN"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rPr>
              <a:t>中圆类一个实例，还可以有很多其他实例。</a:t>
            </a:r>
            <a:endParaRPr lang="zh-CN" altLang="en-US" sz="2400" dirty="0">
              <a:solidFill>
                <a:srgbClr val="08080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p:cNvSpPr/>
          <p:nvPr/>
        </p:nvSpPr>
        <p:spPr>
          <a:xfrm>
            <a:off x="708221" y="1630985"/>
            <a:ext cx="1380506"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．实例 </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p:cNvGrpSpPr/>
          <p:nvPr/>
        </p:nvGrpSpPr>
        <p:grpSpPr>
          <a:xfrm>
            <a:off x="6096000" y="2561670"/>
            <a:ext cx="4542692" cy="2756474"/>
            <a:chOff x="5960125" y="2504386"/>
            <a:chExt cx="5179022" cy="2756474"/>
          </a:xfrm>
        </p:grpSpPr>
        <p:grpSp>
          <p:nvGrpSpPr>
            <p:cNvPr id="32" name="组合 31"/>
            <p:cNvGrpSpPr/>
            <p:nvPr/>
          </p:nvGrpSpPr>
          <p:grpSpPr>
            <a:xfrm>
              <a:off x="5960125" y="2504386"/>
              <a:ext cx="5179022" cy="2756474"/>
              <a:chOff x="1584402" y="1903846"/>
              <a:chExt cx="9062674" cy="3823037"/>
            </a:xfrm>
          </p:grpSpPr>
          <p:grpSp>
            <p:nvGrpSpPr>
              <p:cNvPr id="34" name="组合 33"/>
              <p:cNvGrpSpPr/>
              <p:nvPr/>
            </p:nvGrpSpPr>
            <p:grpSpPr>
              <a:xfrm>
                <a:off x="1584402" y="3589771"/>
                <a:ext cx="9062674" cy="2137112"/>
                <a:chOff x="1584402" y="3589771"/>
                <a:chExt cx="9062674" cy="2137112"/>
              </a:xfrm>
            </p:grpSpPr>
            <p:sp>
              <p:nvSpPr>
                <p:cNvPr id="47" name="任意多边形: 形状 4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梯形 4"/>
                <p:cNvSpPr/>
                <p:nvPr/>
              </p:nvSpPr>
              <p:spPr>
                <a:xfrm rot="3712445" flipV="1">
                  <a:off x="1546836"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任意多边形: 形状 5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flipH="1" flipV="1">
                <a:off x="1584402" y="1903846"/>
                <a:ext cx="9062674" cy="2137112"/>
                <a:chOff x="1584402" y="3589771"/>
                <a:chExt cx="9062674" cy="2137112"/>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3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梯形 4"/>
                <p:cNvSpPr/>
                <p:nvPr/>
              </p:nvSpPr>
              <p:spPr>
                <a:xfrm rot="3637234" flipV="1">
                  <a:off x="1544456" y="539500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任意多边形: 形状 4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矩形 32"/>
            <p:cNvSpPr/>
            <p:nvPr/>
          </p:nvSpPr>
          <p:spPr>
            <a:xfrm>
              <a:off x="6454692" y="2852202"/>
              <a:ext cx="4420946" cy="1938992"/>
            </a:xfrm>
            <a:prstGeom prst="rect">
              <a:avLst/>
            </a:prstGeom>
          </p:spPr>
          <p:txBody>
            <a:bodyPr wrap="square">
              <a:spAutoFit/>
            </a:bodyPr>
            <a:lstStyle/>
            <a:p>
              <a:r>
                <a:rPr lang="zh-CN" altLang="en-US" sz="2400" dirty="0">
                  <a:solidFill>
                    <a:srgbClr val="080808"/>
                  </a:solidFill>
                </a:rPr>
                <a:t>当使用“对象”这个术语时，既可以指一个具体的对象，也可以泛指一般的对象，但当使用“实例”这个术语时，必然是指一个具体的对象。</a:t>
              </a:r>
              <a:endParaRPr lang="zh-CN" altLang="en-US" sz="2400" dirty="0">
                <a:solidFill>
                  <a:srgbClr val="080808"/>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面向对象方法</a:t>
              </a:r>
              <a:endParaRPr lang="zh-CN" altLang="en-US" sz="2400" kern="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sp>
        <p:nvSpPr>
          <p:cNvPr id="37" name="矩形 36"/>
          <p:cNvSpPr/>
          <p:nvPr/>
        </p:nvSpPr>
        <p:spPr>
          <a:xfrm>
            <a:off x="708221" y="1630985"/>
            <a:ext cx="1289135"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．消息</a:t>
            </a:r>
            <a:endPar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p:cNvGrpSpPr/>
          <p:nvPr/>
        </p:nvGrpSpPr>
        <p:grpSpPr>
          <a:xfrm>
            <a:off x="903970" y="2059018"/>
            <a:ext cx="10088501" cy="2899500"/>
            <a:chOff x="3065166" y="2913847"/>
            <a:chExt cx="5756431" cy="2416867"/>
          </a:xfrm>
        </p:grpSpPr>
        <p:sp>
          <p:nvSpPr>
            <p:cNvPr id="32" name="矩形 31"/>
            <p:cNvSpPr/>
            <p:nvPr/>
          </p:nvSpPr>
          <p:spPr>
            <a:xfrm>
              <a:off x="3618677" y="3025523"/>
              <a:ext cx="4550312" cy="2293521"/>
            </a:xfrm>
            <a:prstGeom prst="rect">
              <a:avLst/>
            </a:prstGeom>
          </p:spPr>
          <p:txBody>
            <a:bodyPr wrap="square">
              <a:spAutoFit/>
            </a:bodyPr>
            <a:lstStyle/>
            <a:p>
              <a:pPr algn="just">
                <a:lnSpc>
                  <a:spcPct val="120000"/>
                </a:lnSpc>
              </a:pP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消息就是对象之间进行通信的机制。</a:t>
              </a:r>
              <a:r>
                <a:rPr lang="zh-CN" altLang="en-US" sz="2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对象之间只能通过消息进行通信</a:t>
              </a:r>
              <a:r>
                <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来实现对象之间的动态联系（不允许一个对象直接使用另一个对象的属性）。简单地说，消息就是向对象发出的操作请求，一个消息应含有接收消息的对象、消息名和零个或多个变元及返回值类型组成。一个对象需要另一个对象服务时，就向它发出请求服务的消息。</a:t>
              </a:r>
              <a:endParaRPr lang="zh-CN" altLang="en-US" sz="24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3" name="组合 32"/>
            <p:cNvGrpSpPr/>
            <p:nvPr/>
          </p:nvGrpSpPr>
          <p:grpSpPr>
            <a:xfrm>
              <a:off x="3065166" y="2913847"/>
              <a:ext cx="5756431" cy="2416867"/>
              <a:chOff x="1573104" y="1903846"/>
              <a:chExt cx="9105610" cy="3823037"/>
            </a:xfrm>
          </p:grpSpPr>
          <p:grpSp>
            <p:nvGrpSpPr>
              <p:cNvPr id="34" name="组合 33"/>
              <p:cNvGrpSpPr/>
              <p:nvPr/>
            </p:nvGrpSpPr>
            <p:grpSpPr>
              <a:xfrm>
                <a:off x="1573104" y="3589771"/>
                <a:ext cx="9073972" cy="2137112"/>
                <a:chOff x="1573104" y="3589771"/>
                <a:chExt cx="9073972" cy="2137112"/>
              </a:xfrm>
            </p:grpSpPr>
            <p:sp>
              <p:nvSpPr>
                <p:cNvPr id="47" name="任意多边形: 形状 4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梯形 4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梯形 4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梯形 4"/>
                <p:cNvSpPr/>
                <p:nvPr/>
              </p:nvSpPr>
              <p:spPr>
                <a:xfrm rot="2641191" flipV="1">
                  <a:off x="1573104" y="5331451"/>
                  <a:ext cx="404983" cy="13279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椭圆 5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任意多边形: 形状 5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任意多边形: 形状 5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任意多边形: 形状 5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任意多边形: 形状 5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5" name="组合 34"/>
              <p:cNvGrpSpPr/>
              <p:nvPr/>
            </p:nvGrpSpPr>
            <p:grpSpPr>
              <a:xfrm flipH="1" flipV="1">
                <a:off x="1584402" y="1903846"/>
                <a:ext cx="9094312" cy="2137112"/>
                <a:chOff x="1552764" y="3589771"/>
                <a:chExt cx="9094312" cy="2137112"/>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梯形 3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梯形 3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梯形 4"/>
                <p:cNvSpPr/>
                <p:nvPr/>
              </p:nvSpPr>
              <p:spPr>
                <a:xfrm rot="2570863" flipV="1">
                  <a:off x="1552764" y="5337597"/>
                  <a:ext cx="437839" cy="13772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椭圆 4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任意多边形: 形状 4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任意多边形: 形状 4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任意多边形: 形状 4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任意多边形: 形状 4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grpSp>
        <p:nvGrpSpPr>
          <p:cNvPr id="56" name="组合 55"/>
          <p:cNvGrpSpPr/>
          <p:nvPr/>
        </p:nvGrpSpPr>
        <p:grpSpPr>
          <a:xfrm>
            <a:off x="1786313" y="5108012"/>
            <a:ext cx="1232673" cy="1229694"/>
            <a:chOff x="927538" y="2833999"/>
            <a:chExt cx="1902126" cy="1897530"/>
          </a:xfrm>
        </p:grpSpPr>
        <p:grpSp>
          <p:nvGrpSpPr>
            <p:cNvPr id="57" name="组合 56"/>
            <p:cNvGrpSpPr>
              <a:grpSpLocks noChangeAspect="1"/>
            </p:cNvGrpSpPr>
            <p:nvPr/>
          </p:nvGrpSpPr>
          <p:grpSpPr bwMode="auto">
            <a:xfrm>
              <a:off x="927538" y="2833999"/>
              <a:ext cx="1902126" cy="1897530"/>
              <a:chOff x="3471" y="1280"/>
              <a:chExt cx="829" cy="827"/>
            </a:xfrm>
            <a:solidFill>
              <a:srgbClr val="0070C0"/>
            </a:solidFill>
          </p:grpSpPr>
          <p:sp>
            <p:nvSpPr>
              <p:cNvPr id="59"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5"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8"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9"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8" name="矩形 57"/>
            <p:cNvSpPr/>
            <p:nvPr/>
          </p:nvSpPr>
          <p:spPr>
            <a:xfrm>
              <a:off x="1175647" y="3385585"/>
              <a:ext cx="1393119" cy="807376"/>
            </a:xfrm>
            <a:prstGeom prst="rect">
              <a:avLst/>
            </a:prstGeom>
          </p:spPr>
          <p:txBody>
            <a:bodyPr wrap="none">
              <a:spAutoFit/>
            </a:bodyPr>
            <a:lstStyle/>
            <a:p>
              <a:r>
                <a:rPr lang="zh-CN" altLang="en-US" sz="28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例如</a:t>
              </a:r>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00" name="组合 99"/>
          <p:cNvGrpSpPr/>
          <p:nvPr/>
        </p:nvGrpSpPr>
        <p:grpSpPr>
          <a:xfrm>
            <a:off x="3018986" y="5057761"/>
            <a:ext cx="7120254" cy="1330197"/>
            <a:chOff x="2184915" y="2512645"/>
            <a:chExt cx="9334635" cy="2586406"/>
          </a:xfrm>
        </p:grpSpPr>
        <p:sp>
          <p:nvSpPr>
            <p:cNvPr id="101"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Rectangle 3"/>
            <p:cNvSpPr txBox="1">
              <a:spLocks noChangeArrowheads="1"/>
            </p:cNvSpPr>
            <p:nvPr/>
          </p:nvSpPr>
          <p:spPr>
            <a:xfrm>
              <a:off x="2439602" y="2899390"/>
              <a:ext cx="9064342" cy="195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圆</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是圆类的对象，当要求它重新设置半径时，就需要向它发出以下消息：圆</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将半径设置为</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5.5</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p:cTn id="19" dur="500" fill="hold"/>
                                        <p:tgtEl>
                                          <p:spTgt spid="56"/>
                                        </p:tgtEl>
                                        <p:attrNameLst>
                                          <p:attrName>ppt_w</p:attrName>
                                        </p:attrNameLst>
                                      </p:cBhvr>
                                      <p:tavLst>
                                        <p:tav tm="0">
                                          <p:val>
                                            <p:fltVal val="0"/>
                                          </p:val>
                                        </p:tav>
                                        <p:tav tm="100000">
                                          <p:val>
                                            <p:strVal val="#ppt_w"/>
                                          </p:val>
                                        </p:tav>
                                      </p:tavLst>
                                    </p:anim>
                                    <p:anim calcmode="lin" valueType="num">
                                      <p:cBhvr>
                                        <p:cTn id="20" dur="500" fill="hold"/>
                                        <p:tgtEl>
                                          <p:spTgt spid="56"/>
                                        </p:tgtEl>
                                        <p:attrNameLst>
                                          <p:attrName>ppt_h</p:attrName>
                                        </p:attrNameLst>
                                      </p:cBhvr>
                                      <p:tavLst>
                                        <p:tav tm="0">
                                          <p:val>
                                            <p:fltVal val="0"/>
                                          </p:val>
                                        </p:tav>
                                        <p:tav tm="100000">
                                          <p:val>
                                            <p:strVal val="#ppt_h"/>
                                          </p:val>
                                        </p:tav>
                                      </p:tavLst>
                                    </p:anim>
                                    <p:animEffect transition="in" filter="fade">
                                      <p:cBhvr>
                                        <p:cTn id="21" dur="500"/>
                                        <p:tgtEl>
                                          <p:spTgt spid="56"/>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ags/tag1.xml><?xml version="1.0" encoding="utf-8"?>
<p:tagLst xmlns:p="http://schemas.openxmlformats.org/presentationml/2006/main">
  <p:tag name="TIMING" val="|2.498|28.935"/>
</p:tagLst>
</file>

<file path=ppt/tags/tag10.xml><?xml version="1.0" encoding="utf-8"?>
<p:tagLst xmlns:p="http://schemas.openxmlformats.org/presentationml/2006/main">
  <p:tag name="TIMING" val="|2.498|28.935"/>
</p:tagLst>
</file>

<file path=ppt/tags/tag11.xml><?xml version="1.0" encoding="utf-8"?>
<p:tagLst xmlns:p="http://schemas.openxmlformats.org/presentationml/2006/main">
  <p:tag name="TIMING" val="|2.498|28.935"/>
</p:tagLst>
</file>

<file path=ppt/tags/tag2.xml><?xml version="1.0" encoding="utf-8"?>
<p:tagLst xmlns:p="http://schemas.openxmlformats.org/presentationml/2006/main">
  <p:tag name="TIMING" val="|2.498|28.935"/>
</p:tagLst>
</file>

<file path=ppt/tags/tag3.xml><?xml version="1.0" encoding="utf-8"?>
<p:tagLst xmlns:p="http://schemas.openxmlformats.org/presentationml/2006/main">
  <p:tag name="TIMING" val="|2.498|28.935"/>
</p:tagLst>
</file>

<file path=ppt/tags/tag4.xml><?xml version="1.0" encoding="utf-8"?>
<p:tagLst xmlns:p="http://schemas.openxmlformats.org/presentationml/2006/main">
  <p:tag name="TIMING" val="|2.498|28.935"/>
</p:tagLst>
</file>

<file path=ppt/tags/tag5.xml><?xml version="1.0" encoding="utf-8"?>
<p:tagLst xmlns:p="http://schemas.openxmlformats.org/presentationml/2006/main">
  <p:tag name="TIMING" val="|2.498|28.935"/>
</p:tagLst>
</file>

<file path=ppt/tags/tag6.xml><?xml version="1.0" encoding="utf-8"?>
<p:tagLst xmlns:p="http://schemas.openxmlformats.org/presentationml/2006/main">
  <p:tag name="TIMING" val="|2.498|28.935"/>
</p:tagLst>
</file>

<file path=ppt/tags/tag7.xml><?xml version="1.0" encoding="utf-8"?>
<p:tagLst xmlns:p="http://schemas.openxmlformats.org/presentationml/2006/main">
  <p:tag name="TIMING" val="|2.498|28.935"/>
</p:tagLst>
</file>

<file path=ppt/tags/tag8.xml><?xml version="1.0" encoding="utf-8"?>
<p:tagLst xmlns:p="http://schemas.openxmlformats.org/presentationml/2006/main">
  <p:tag name="TIMING" val="|2.498|28.935"/>
</p:tagLst>
</file>

<file path=ppt/tags/tag9.xml><?xml version="1.0" encoding="utf-8"?>
<p:tagLst xmlns:p="http://schemas.openxmlformats.org/presentationml/2006/main">
  <p:tag name="TIMING" val="|2.498|28.9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10794</Words>
  <Application>WPS 演示</Application>
  <PresentationFormat>宽屏</PresentationFormat>
  <Paragraphs>809</Paragraphs>
  <Slides>62</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62</vt:i4>
      </vt:variant>
    </vt:vector>
  </HeadingPairs>
  <TitlesOfParts>
    <vt:vector size="71" baseType="lpstr">
      <vt:lpstr>Arial</vt:lpstr>
      <vt:lpstr>宋体</vt:lpstr>
      <vt:lpstr>Wingdings</vt:lpstr>
      <vt:lpstr>Times New Roman</vt:lpstr>
      <vt:lpstr>微软雅黑</vt:lpstr>
      <vt:lpstr>Arial Unicode MS</vt:lpstr>
      <vt:lpstr>Calibri</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徐君</cp:lastModifiedBy>
  <cp:revision>162</cp:revision>
  <dcterms:created xsi:type="dcterms:W3CDTF">2018-08-22T12:15:00Z</dcterms:created>
  <dcterms:modified xsi:type="dcterms:W3CDTF">2021-02-23T07:29:57Z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